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23"/>
  </p:notesMasterIdLst>
  <p:sldIdLst>
    <p:sldId id="276" r:id="rId2"/>
    <p:sldId id="257" r:id="rId3"/>
    <p:sldId id="418" r:id="rId4"/>
    <p:sldId id="417" r:id="rId5"/>
    <p:sldId id="419" r:id="rId6"/>
    <p:sldId id="420" r:id="rId7"/>
    <p:sldId id="304" r:id="rId8"/>
    <p:sldId id="471" r:id="rId9"/>
    <p:sldId id="259" r:id="rId10"/>
    <p:sldId id="260" r:id="rId11"/>
    <p:sldId id="429" r:id="rId12"/>
    <p:sldId id="430" r:id="rId13"/>
    <p:sldId id="431" r:id="rId14"/>
    <p:sldId id="432" r:id="rId15"/>
    <p:sldId id="479" r:id="rId16"/>
    <p:sldId id="433" r:id="rId17"/>
    <p:sldId id="434" r:id="rId18"/>
    <p:sldId id="435" r:id="rId19"/>
    <p:sldId id="474" r:id="rId20"/>
    <p:sldId id="375" r:id="rId21"/>
    <p:sldId id="376" r:id="rId22"/>
    <p:sldId id="268" r:id="rId23"/>
    <p:sldId id="265" r:id="rId24"/>
    <p:sldId id="473" r:id="rId25"/>
    <p:sldId id="421" r:id="rId26"/>
    <p:sldId id="422" r:id="rId27"/>
    <p:sldId id="423" r:id="rId28"/>
    <p:sldId id="424" r:id="rId29"/>
    <p:sldId id="425" r:id="rId30"/>
    <p:sldId id="338" r:id="rId31"/>
    <p:sldId id="426" r:id="rId32"/>
    <p:sldId id="262" r:id="rId33"/>
    <p:sldId id="413" r:id="rId34"/>
    <p:sldId id="266" r:id="rId35"/>
    <p:sldId id="339" r:id="rId36"/>
    <p:sldId id="427" r:id="rId37"/>
    <p:sldId id="378" r:id="rId38"/>
    <p:sldId id="428" r:id="rId39"/>
    <p:sldId id="415" r:id="rId40"/>
    <p:sldId id="475" r:id="rId41"/>
    <p:sldId id="438" r:id="rId42"/>
    <p:sldId id="439" r:id="rId43"/>
    <p:sldId id="440" r:id="rId44"/>
    <p:sldId id="441" r:id="rId45"/>
    <p:sldId id="442" r:id="rId46"/>
    <p:sldId id="443" r:id="rId47"/>
    <p:sldId id="444" r:id="rId48"/>
    <p:sldId id="445" r:id="rId49"/>
    <p:sldId id="446" r:id="rId50"/>
    <p:sldId id="447" r:id="rId51"/>
    <p:sldId id="448" r:id="rId52"/>
    <p:sldId id="449" r:id="rId53"/>
    <p:sldId id="476" r:id="rId54"/>
    <p:sldId id="267" r:id="rId55"/>
    <p:sldId id="270" r:id="rId56"/>
    <p:sldId id="472" r:id="rId57"/>
    <p:sldId id="436" r:id="rId58"/>
    <p:sldId id="437" r:id="rId59"/>
    <p:sldId id="303" r:id="rId60"/>
    <p:sldId id="279" r:id="rId61"/>
    <p:sldId id="305" r:id="rId62"/>
    <p:sldId id="324" r:id="rId63"/>
    <p:sldId id="271" r:id="rId64"/>
    <p:sldId id="277" r:id="rId65"/>
    <p:sldId id="300" r:id="rId66"/>
    <p:sldId id="278" r:id="rId67"/>
    <p:sldId id="323" r:id="rId68"/>
    <p:sldId id="326" r:id="rId69"/>
    <p:sldId id="341" r:id="rId70"/>
    <p:sldId id="450" r:id="rId71"/>
    <p:sldId id="340" r:id="rId72"/>
    <p:sldId id="283" r:id="rId73"/>
    <p:sldId id="284" r:id="rId74"/>
    <p:sldId id="301" r:id="rId75"/>
    <p:sldId id="302" r:id="rId76"/>
    <p:sldId id="285" r:id="rId77"/>
    <p:sldId id="343" r:id="rId78"/>
    <p:sldId id="286" r:id="rId79"/>
    <p:sldId id="287" r:id="rId80"/>
    <p:sldId id="291" r:id="rId81"/>
    <p:sldId id="289" r:id="rId82"/>
    <p:sldId id="293" r:id="rId83"/>
    <p:sldId id="328" r:id="rId84"/>
    <p:sldId id="329" r:id="rId85"/>
    <p:sldId id="470" r:id="rId86"/>
    <p:sldId id="322" r:id="rId87"/>
    <p:sldId id="334" r:id="rId88"/>
    <p:sldId id="336" r:id="rId89"/>
    <p:sldId id="452" r:id="rId90"/>
    <p:sldId id="321" r:id="rId91"/>
    <p:sldId id="335" r:id="rId92"/>
    <p:sldId id="451" r:id="rId93"/>
    <p:sldId id="453" r:id="rId94"/>
    <p:sldId id="313" r:id="rId95"/>
    <p:sldId id="455" r:id="rId96"/>
    <p:sldId id="308" r:id="rId97"/>
    <p:sldId id="309" r:id="rId98"/>
    <p:sldId id="454" r:id="rId99"/>
    <p:sldId id="312" r:id="rId100"/>
    <p:sldId id="456" r:id="rId101"/>
    <p:sldId id="314" r:id="rId102"/>
    <p:sldId id="315" r:id="rId103"/>
    <p:sldId id="316" r:id="rId104"/>
    <p:sldId id="457" r:id="rId105"/>
    <p:sldId id="458" r:id="rId106"/>
    <p:sldId id="459" r:id="rId107"/>
    <p:sldId id="320" r:id="rId108"/>
    <p:sldId id="477" r:id="rId109"/>
    <p:sldId id="460" r:id="rId110"/>
    <p:sldId id="461" r:id="rId111"/>
    <p:sldId id="462" r:id="rId112"/>
    <p:sldId id="463" r:id="rId113"/>
    <p:sldId id="464" r:id="rId114"/>
    <p:sldId id="465" r:id="rId115"/>
    <p:sldId id="478" r:id="rId116"/>
    <p:sldId id="466" r:id="rId117"/>
    <p:sldId id="468" r:id="rId118"/>
    <p:sldId id="467" r:id="rId119"/>
    <p:sldId id="469" r:id="rId120"/>
    <p:sldId id="295" r:id="rId121"/>
    <p:sldId id="480" r:id="rId1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04" autoAdjust="0"/>
    <p:restoredTop sz="86077" autoAdjust="0"/>
  </p:normalViewPr>
  <p:slideViewPr>
    <p:cSldViewPr snapToGrid="0">
      <p:cViewPr varScale="1">
        <p:scale>
          <a:sx n="105" d="100"/>
          <a:sy n="105" d="100"/>
        </p:scale>
        <p:origin x="63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notesMaster" Target="notesMasters/notes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presProps" Target="pres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3A5811-B3AE-486E-93C2-54CB17469422}" type="doc">
      <dgm:prSet loTypeId="urn:microsoft.com/office/officeart/2005/8/layout/process1" loCatId="process" qsTypeId="urn:microsoft.com/office/officeart/2005/8/quickstyle/simple1" qsCatId="simple" csTypeId="urn:microsoft.com/office/officeart/2005/8/colors/accent0_2" csCatId="mainScheme" phldr="1"/>
      <dgm:spPr/>
    </dgm:pt>
    <dgm:pt modelId="{B01B83AE-1A8B-450A-A7FE-6FD14E6B0EC5}">
      <dgm:prSet phldrT="[Text]"/>
      <dgm:spPr/>
      <dgm:t>
        <a:bodyPr/>
        <a:lstStyle/>
        <a:p>
          <a:r>
            <a:rPr lang="sr-Cyrl-RS" dirty="0"/>
            <a:t>Прикупљање података</a:t>
          </a:r>
          <a:endParaRPr lang="en-GB" dirty="0"/>
        </a:p>
      </dgm:t>
    </dgm:pt>
    <dgm:pt modelId="{29DC21EB-526E-4BBF-AFD8-F26410DF5E27}" type="parTrans" cxnId="{3251ACB6-3C31-4D4C-834D-87EEC3D69A6F}">
      <dgm:prSet/>
      <dgm:spPr/>
      <dgm:t>
        <a:bodyPr/>
        <a:lstStyle/>
        <a:p>
          <a:endParaRPr lang="en-GB"/>
        </a:p>
      </dgm:t>
    </dgm:pt>
    <dgm:pt modelId="{0CD50121-715D-48B3-9C95-484434D29D35}" type="sibTrans" cxnId="{3251ACB6-3C31-4D4C-834D-87EEC3D69A6F}">
      <dgm:prSet/>
      <dgm:spPr/>
      <dgm:t>
        <a:bodyPr/>
        <a:lstStyle/>
        <a:p>
          <a:endParaRPr lang="en-GB"/>
        </a:p>
      </dgm:t>
    </dgm:pt>
    <dgm:pt modelId="{2E364870-38FC-4F56-B4C4-74076A491F12}">
      <dgm:prSet phldrT="[Text]"/>
      <dgm:spPr/>
      <dgm:t>
        <a:bodyPr/>
        <a:lstStyle/>
        <a:p>
          <a:r>
            <a:rPr lang="sr-Cyrl-RS" dirty="0"/>
            <a:t>Класификовање и регистровање</a:t>
          </a:r>
          <a:endParaRPr lang="en-GB" dirty="0"/>
        </a:p>
      </dgm:t>
    </dgm:pt>
    <dgm:pt modelId="{040874EF-D702-4CDB-8D28-BC453A65A121}" type="parTrans" cxnId="{737BD246-7CCB-43E8-9176-2B03A50D65C9}">
      <dgm:prSet/>
      <dgm:spPr/>
      <dgm:t>
        <a:bodyPr/>
        <a:lstStyle/>
        <a:p>
          <a:endParaRPr lang="en-GB"/>
        </a:p>
      </dgm:t>
    </dgm:pt>
    <dgm:pt modelId="{41DCD543-DED1-45D2-89FB-93777CF049D8}" type="sibTrans" cxnId="{737BD246-7CCB-43E8-9176-2B03A50D65C9}">
      <dgm:prSet/>
      <dgm:spPr/>
      <dgm:t>
        <a:bodyPr/>
        <a:lstStyle/>
        <a:p>
          <a:endParaRPr lang="en-GB"/>
        </a:p>
      </dgm:t>
    </dgm:pt>
    <dgm:pt modelId="{427968BE-4F82-4822-B33E-23063E0F67FB}">
      <dgm:prSet phldrT="[Text]"/>
      <dgm:spPr/>
      <dgm:t>
        <a:bodyPr/>
        <a:lstStyle/>
        <a:p>
          <a:r>
            <a:rPr lang="sr-Cyrl-RS" dirty="0"/>
            <a:t>Израда извештаја</a:t>
          </a:r>
          <a:endParaRPr lang="en-GB" dirty="0"/>
        </a:p>
      </dgm:t>
    </dgm:pt>
    <dgm:pt modelId="{78AECDE7-2B5A-4070-919B-53234669FD52}" type="parTrans" cxnId="{B6EC5DFC-EEF4-43AC-ABB7-4D70D5DCEAAE}">
      <dgm:prSet/>
      <dgm:spPr/>
      <dgm:t>
        <a:bodyPr/>
        <a:lstStyle/>
        <a:p>
          <a:endParaRPr lang="en-GB"/>
        </a:p>
      </dgm:t>
    </dgm:pt>
    <dgm:pt modelId="{0D3553FC-8E82-4A81-A9EB-D334B963D655}" type="sibTrans" cxnId="{B6EC5DFC-EEF4-43AC-ABB7-4D70D5DCEAAE}">
      <dgm:prSet/>
      <dgm:spPr/>
      <dgm:t>
        <a:bodyPr/>
        <a:lstStyle/>
        <a:p>
          <a:endParaRPr lang="en-GB"/>
        </a:p>
      </dgm:t>
    </dgm:pt>
    <dgm:pt modelId="{4444120E-B023-47CB-BCC8-A9E0E47208F2}" type="pres">
      <dgm:prSet presAssocID="{0B3A5811-B3AE-486E-93C2-54CB17469422}" presName="Name0" presStyleCnt="0">
        <dgm:presLayoutVars>
          <dgm:dir/>
          <dgm:resizeHandles val="exact"/>
        </dgm:presLayoutVars>
      </dgm:prSet>
      <dgm:spPr/>
    </dgm:pt>
    <dgm:pt modelId="{C82F021E-40EB-4F48-81D6-AB221F5C6D5F}" type="pres">
      <dgm:prSet presAssocID="{B01B83AE-1A8B-450A-A7FE-6FD14E6B0EC5}" presName="node" presStyleLbl="node1" presStyleIdx="0" presStyleCnt="3">
        <dgm:presLayoutVars>
          <dgm:bulletEnabled val="1"/>
        </dgm:presLayoutVars>
      </dgm:prSet>
      <dgm:spPr/>
    </dgm:pt>
    <dgm:pt modelId="{94BAFA1A-55D2-4BAE-A2E2-DF303EC1B285}" type="pres">
      <dgm:prSet presAssocID="{0CD50121-715D-48B3-9C95-484434D29D35}" presName="sibTrans" presStyleLbl="sibTrans2D1" presStyleIdx="0" presStyleCnt="2"/>
      <dgm:spPr/>
    </dgm:pt>
    <dgm:pt modelId="{311F295F-E38F-49AF-B579-4FA507FBC0BB}" type="pres">
      <dgm:prSet presAssocID="{0CD50121-715D-48B3-9C95-484434D29D35}" presName="connectorText" presStyleLbl="sibTrans2D1" presStyleIdx="0" presStyleCnt="2"/>
      <dgm:spPr/>
    </dgm:pt>
    <dgm:pt modelId="{A4AE0A6B-1EB9-4B54-B2C4-EF5E0ACF0BAD}" type="pres">
      <dgm:prSet presAssocID="{2E364870-38FC-4F56-B4C4-74076A491F12}" presName="node" presStyleLbl="node1" presStyleIdx="1" presStyleCnt="3">
        <dgm:presLayoutVars>
          <dgm:bulletEnabled val="1"/>
        </dgm:presLayoutVars>
      </dgm:prSet>
      <dgm:spPr/>
    </dgm:pt>
    <dgm:pt modelId="{2933DB9C-B3E1-4850-B158-4050A04721E5}" type="pres">
      <dgm:prSet presAssocID="{41DCD543-DED1-45D2-89FB-93777CF049D8}" presName="sibTrans" presStyleLbl="sibTrans2D1" presStyleIdx="1" presStyleCnt="2"/>
      <dgm:spPr/>
    </dgm:pt>
    <dgm:pt modelId="{686B6440-E580-4A2D-9B2C-45E6A1C51D54}" type="pres">
      <dgm:prSet presAssocID="{41DCD543-DED1-45D2-89FB-93777CF049D8}" presName="connectorText" presStyleLbl="sibTrans2D1" presStyleIdx="1" presStyleCnt="2"/>
      <dgm:spPr/>
    </dgm:pt>
    <dgm:pt modelId="{2BCE5E0A-D0E6-41DC-A6FF-809F73D48E1A}" type="pres">
      <dgm:prSet presAssocID="{427968BE-4F82-4822-B33E-23063E0F67FB}" presName="node" presStyleLbl="node1" presStyleIdx="2" presStyleCnt="3">
        <dgm:presLayoutVars>
          <dgm:bulletEnabled val="1"/>
        </dgm:presLayoutVars>
      </dgm:prSet>
      <dgm:spPr/>
    </dgm:pt>
  </dgm:ptLst>
  <dgm:cxnLst>
    <dgm:cxn modelId="{02D0C32F-62A3-40D0-91C4-41237A196F4E}" type="presOf" srcId="{427968BE-4F82-4822-B33E-23063E0F67FB}" destId="{2BCE5E0A-D0E6-41DC-A6FF-809F73D48E1A}" srcOrd="0" destOrd="0" presId="urn:microsoft.com/office/officeart/2005/8/layout/process1"/>
    <dgm:cxn modelId="{4D066A65-28FC-4577-AC56-032553655B71}" type="presOf" srcId="{41DCD543-DED1-45D2-89FB-93777CF049D8}" destId="{686B6440-E580-4A2D-9B2C-45E6A1C51D54}" srcOrd="1" destOrd="0" presId="urn:microsoft.com/office/officeart/2005/8/layout/process1"/>
    <dgm:cxn modelId="{737BD246-7CCB-43E8-9176-2B03A50D65C9}" srcId="{0B3A5811-B3AE-486E-93C2-54CB17469422}" destId="{2E364870-38FC-4F56-B4C4-74076A491F12}" srcOrd="1" destOrd="0" parTransId="{040874EF-D702-4CDB-8D28-BC453A65A121}" sibTransId="{41DCD543-DED1-45D2-89FB-93777CF049D8}"/>
    <dgm:cxn modelId="{04332D49-3610-47A4-B3AF-5EF55AC0848D}" type="presOf" srcId="{2E364870-38FC-4F56-B4C4-74076A491F12}" destId="{A4AE0A6B-1EB9-4B54-B2C4-EF5E0ACF0BAD}" srcOrd="0" destOrd="0" presId="urn:microsoft.com/office/officeart/2005/8/layout/process1"/>
    <dgm:cxn modelId="{A7C47F79-D5D8-4C0A-9058-B90C81B8A3AE}" type="presOf" srcId="{41DCD543-DED1-45D2-89FB-93777CF049D8}" destId="{2933DB9C-B3E1-4850-B158-4050A04721E5}" srcOrd="0" destOrd="0" presId="urn:microsoft.com/office/officeart/2005/8/layout/process1"/>
    <dgm:cxn modelId="{3251ACB6-3C31-4D4C-834D-87EEC3D69A6F}" srcId="{0B3A5811-B3AE-486E-93C2-54CB17469422}" destId="{B01B83AE-1A8B-450A-A7FE-6FD14E6B0EC5}" srcOrd="0" destOrd="0" parTransId="{29DC21EB-526E-4BBF-AFD8-F26410DF5E27}" sibTransId="{0CD50121-715D-48B3-9C95-484434D29D35}"/>
    <dgm:cxn modelId="{7B04D5BA-4B5F-4854-B4B6-F24C8B31A8FA}" type="presOf" srcId="{0CD50121-715D-48B3-9C95-484434D29D35}" destId="{311F295F-E38F-49AF-B579-4FA507FBC0BB}" srcOrd="1" destOrd="0" presId="urn:microsoft.com/office/officeart/2005/8/layout/process1"/>
    <dgm:cxn modelId="{4EED9BC1-F66B-40E0-9D27-2ACE0E2C0D51}" type="presOf" srcId="{0CD50121-715D-48B3-9C95-484434D29D35}" destId="{94BAFA1A-55D2-4BAE-A2E2-DF303EC1B285}" srcOrd="0" destOrd="0" presId="urn:microsoft.com/office/officeart/2005/8/layout/process1"/>
    <dgm:cxn modelId="{105FE5CD-6F4F-4912-8D3A-04956AFDF743}" type="presOf" srcId="{0B3A5811-B3AE-486E-93C2-54CB17469422}" destId="{4444120E-B023-47CB-BCC8-A9E0E47208F2}" srcOrd="0" destOrd="0" presId="urn:microsoft.com/office/officeart/2005/8/layout/process1"/>
    <dgm:cxn modelId="{28A9E6D6-D10F-44F4-AD8E-F4F8BE5E46FF}" type="presOf" srcId="{B01B83AE-1A8B-450A-A7FE-6FD14E6B0EC5}" destId="{C82F021E-40EB-4F48-81D6-AB221F5C6D5F}" srcOrd="0" destOrd="0" presId="urn:microsoft.com/office/officeart/2005/8/layout/process1"/>
    <dgm:cxn modelId="{B6EC5DFC-EEF4-43AC-ABB7-4D70D5DCEAAE}" srcId="{0B3A5811-B3AE-486E-93C2-54CB17469422}" destId="{427968BE-4F82-4822-B33E-23063E0F67FB}" srcOrd="2" destOrd="0" parTransId="{78AECDE7-2B5A-4070-919B-53234669FD52}" sibTransId="{0D3553FC-8E82-4A81-A9EB-D334B963D655}"/>
    <dgm:cxn modelId="{428CDDA1-1FF8-45E0-9A3D-222AD5A723DD}" type="presParOf" srcId="{4444120E-B023-47CB-BCC8-A9E0E47208F2}" destId="{C82F021E-40EB-4F48-81D6-AB221F5C6D5F}" srcOrd="0" destOrd="0" presId="urn:microsoft.com/office/officeart/2005/8/layout/process1"/>
    <dgm:cxn modelId="{24D6307C-93BA-4432-B148-E4BE2D2ACCAC}" type="presParOf" srcId="{4444120E-B023-47CB-BCC8-A9E0E47208F2}" destId="{94BAFA1A-55D2-4BAE-A2E2-DF303EC1B285}" srcOrd="1" destOrd="0" presId="urn:microsoft.com/office/officeart/2005/8/layout/process1"/>
    <dgm:cxn modelId="{818294B5-8A8D-4D49-8CEA-DB8D534D5135}" type="presParOf" srcId="{94BAFA1A-55D2-4BAE-A2E2-DF303EC1B285}" destId="{311F295F-E38F-49AF-B579-4FA507FBC0BB}" srcOrd="0" destOrd="0" presId="urn:microsoft.com/office/officeart/2005/8/layout/process1"/>
    <dgm:cxn modelId="{67B68343-90E7-4182-9A1E-4288FB80C61B}" type="presParOf" srcId="{4444120E-B023-47CB-BCC8-A9E0E47208F2}" destId="{A4AE0A6B-1EB9-4B54-B2C4-EF5E0ACF0BAD}" srcOrd="2" destOrd="0" presId="urn:microsoft.com/office/officeart/2005/8/layout/process1"/>
    <dgm:cxn modelId="{C16FBE0D-FD58-4233-9D9D-0B7098296D08}" type="presParOf" srcId="{4444120E-B023-47CB-BCC8-A9E0E47208F2}" destId="{2933DB9C-B3E1-4850-B158-4050A04721E5}" srcOrd="3" destOrd="0" presId="urn:microsoft.com/office/officeart/2005/8/layout/process1"/>
    <dgm:cxn modelId="{C1E5B052-C3FD-44EC-A3DB-66F373291058}" type="presParOf" srcId="{2933DB9C-B3E1-4850-B158-4050A04721E5}" destId="{686B6440-E580-4A2D-9B2C-45E6A1C51D54}" srcOrd="0" destOrd="0" presId="urn:microsoft.com/office/officeart/2005/8/layout/process1"/>
    <dgm:cxn modelId="{785A5046-3A42-4C2D-9418-D7E14CA5B6C2}" type="presParOf" srcId="{4444120E-B023-47CB-BCC8-A9E0E47208F2}" destId="{2BCE5E0A-D0E6-41DC-A6FF-809F73D48E1A}"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791E665-4D07-4898-BD70-A8E6CE81367D}"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GB"/>
        </a:p>
      </dgm:t>
    </dgm:pt>
    <dgm:pt modelId="{1C64177B-4874-49A8-8252-332E94648A51}">
      <dgm:prSet phldrT="[Text]"/>
      <dgm:spPr/>
      <dgm:t>
        <a:bodyPr/>
        <a:lstStyle/>
        <a:p>
          <a:r>
            <a:rPr lang="sr-Cyrl-RS" dirty="0"/>
            <a:t>АСПЕКТИ ДЕФИНИСАЊА ИМОВИНЕ</a:t>
          </a:r>
          <a:endParaRPr lang="en-GB" dirty="0"/>
        </a:p>
      </dgm:t>
    </dgm:pt>
    <dgm:pt modelId="{D2B4108C-6D6C-4ABC-A01C-A5332DC4DDB9}" type="parTrans" cxnId="{D45960B4-7118-4C0E-B42B-2DA68350DE3D}">
      <dgm:prSet/>
      <dgm:spPr/>
      <dgm:t>
        <a:bodyPr/>
        <a:lstStyle/>
        <a:p>
          <a:endParaRPr lang="en-GB"/>
        </a:p>
      </dgm:t>
    </dgm:pt>
    <dgm:pt modelId="{E727C3ED-3FDD-4B4A-AC82-F5D015734044}" type="sibTrans" cxnId="{D45960B4-7118-4C0E-B42B-2DA68350DE3D}">
      <dgm:prSet/>
      <dgm:spPr/>
      <dgm:t>
        <a:bodyPr/>
        <a:lstStyle/>
        <a:p>
          <a:endParaRPr lang="en-GB"/>
        </a:p>
      </dgm:t>
    </dgm:pt>
    <dgm:pt modelId="{4F3C21AC-C187-4A5C-929D-E13A25039B53}">
      <dgm:prSet phldrT="[Text]"/>
      <dgm:spPr/>
      <dgm:t>
        <a:bodyPr/>
        <a:lstStyle/>
        <a:p>
          <a:r>
            <a:rPr lang="sr-Cyrl-RS" dirty="0"/>
            <a:t>ОБЛИЦИ СРЕДСТАВА</a:t>
          </a:r>
          <a:endParaRPr lang="en-GB" dirty="0"/>
        </a:p>
      </dgm:t>
    </dgm:pt>
    <dgm:pt modelId="{42AF255A-0B79-4B3E-971D-319F4B2A42BA}" type="parTrans" cxnId="{56B22EE4-792D-4673-8337-6133855EBC1A}">
      <dgm:prSet/>
      <dgm:spPr/>
      <dgm:t>
        <a:bodyPr/>
        <a:lstStyle/>
        <a:p>
          <a:endParaRPr lang="en-GB"/>
        </a:p>
      </dgm:t>
    </dgm:pt>
    <dgm:pt modelId="{E33D9E13-DDC0-4CF7-8839-C0A9A8FF50E5}" type="sibTrans" cxnId="{56B22EE4-792D-4673-8337-6133855EBC1A}">
      <dgm:prSet/>
      <dgm:spPr/>
      <dgm:t>
        <a:bodyPr/>
        <a:lstStyle/>
        <a:p>
          <a:endParaRPr lang="en-GB"/>
        </a:p>
      </dgm:t>
    </dgm:pt>
    <dgm:pt modelId="{BE7217A7-F23B-4E39-A28E-DAB512F31237}">
      <dgm:prSet phldrT="[Text]"/>
      <dgm:spPr/>
      <dgm:t>
        <a:bodyPr/>
        <a:lstStyle/>
        <a:p>
          <a:r>
            <a:rPr lang="sr-Cyrl-RS" dirty="0"/>
            <a:t>Основна средства</a:t>
          </a:r>
        </a:p>
      </dgm:t>
    </dgm:pt>
    <dgm:pt modelId="{160D645A-4104-4B20-BBBB-2B9E426614F7}" type="parTrans" cxnId="{089AE756-5B5B-448F-9731-E9137764EAA9}">
      <dgm:prSet/>
      <dgm:spPr/>
      <dgm:t>
        <a:bodyPr/>
        <a:lstStyle/>
        <a:p>
          <a:endParaRPr lang="en-GB"/>
        </a:p>
      </dgm:t>
    </dgm:pt>
    <dgm:pt modelId="{C216E75A-648C-47D3-8CA1-19157696AE5E}" type="sibTrans" cxnId="{089AE756-5B5B-448F-9731-E9137764EAA9}">
      <dgm:prSet/>
      <dgm:spPr/>
      <dgm:t>
        <a:bodyPr/>
        <a:lstStyle/>
        <a:p>
          <a:endParaRPr lang="en-GB"/>
        </a:p>
      </dgm:t>
    </dgm:pt>
    <dgm:pt modelId="{B4828650-AEAA-40F4-8B76-9D178E9E8AD3}">
      <dgm:prSet phldrT="[Text]"/>
      <dgm:spPr/>
      <dgm:t>
        <a:bodyPr/>
        <a:lstStyle/>
        <a:p>
          <a:r>
            <a:rPr lang="sr-Cyrl-RS" dirty="0"/>
            <a:t>ПОРЕКЛО СРЕДСТАВА</a:t>
          </a:r>
          <a:endParaRPr lang="en-GB" dirty="0"/>
        </a:p>
      </dgm:t>
    </dgm:pt>
    <dgm:pt modelId="{C5EF5250-C3B9-404C-9A57-0FBC251851D7}" type="parTrans" cxnId="{C743E8F5-C408-486F-A251-A78F65E497F8}">
      <dgm:prSet/>
      <dgm:spPr/>
      <dgm:t>
        <a:bodyPr/>
        <a:lstStyle/>
        <a:p>
          <a:endParaRPr lang="en-GB"/>
        </a:p>
      </dgm:t>
    </dgm:pt>
    <dgm:pt modelId="{2AF8067E-A6EC-4D44-BD48-1135115FC0F8}" type="sibTrans" cxnId="{C743E8F5-C408-486F-A251-A78F65E497F8}">
      <dgm:prSet/>
      <dgm:spPr/>
      <dgm:t>
        <a:bodyPr/>
        <a:lstStyle/>
        <a:p>
          <a:endParaRPr lang="en-GB"/>
        </a:p>
      </dgm:t>
    </dgm:pt>
    <dgm:pt modelId="{05DFE493-A3F7-4E76-B98E-6D79ABB2E5C5}">
      <dgm:prSet phldrT="[Text]"/>
      <dgm:spPr/>
      <dgm:t>
        <a:bodyPr/>
        <a:lstStyle/>
        <a:p>
          <a:r>
            <a:rPr lang="sr-Cyrl-RS" dirty="0"/>
            <a:t>Капитал</a:t>
          </a:r>
          <a:endParaRPr lang="en-GB" dirty="0"/>
        </a:p>
      </dgm:t>
    </dgm:pt>
    <dgm:pt modelId="{B49E80E2-08A6-4CFD-A723-3E649C03F536}" type="parTrans" cxnId="{9A85CBED-AD64-4A36-89C9-786B213A52D7}">
      <dgm:prSet/>
      <dgm:spPr/>
      <dgm:t>
        <a:bodyPr/>
        <a:lstStyle/>
        <a:p>
          <a:endParaRPr lang="en-GB"/>
        </a:p>
      </dgm:t>
    </dgm:pt>
    <dgm:pt modelId="{36E94868-EDAD-4662-B827-1BBDCE9E3069}" type="sibTrans" cxnId="{9A85CBED-AD64-4A36-89C9-786B213A52D7}">
      <dgm:prSet/>
      <dgm:spPr/>
      <dgm:t>
        <a:bodyPr/>
        <a:lstStyle/>
        <a:p>
          <a:endParaRPr lang="en-GB"/>
        </a:p>
      </dgm:t>
    </dgm:pt>
    <dgm:pt modelId="{0ACAF8EE-3B60-4C88-A7AB-E0ABAC9C4091}">
      <dgm:prSet phldrT="[Text]"/>
      <dgm:spPr/>
      <dgm:t>
        <a:bodyPr/>
        <a:lstStyle/>
        <a:p>
          <a:r>
            <a:rPr lang="sr-Cyrl-RS" dirty="0"/>
            <a:t>Залихе</a:t>
          </a:r>
        </a:p>
      </dgm:t>
    </dgm:pt>
    <dgm:pt modelId="{D30D7D61-692B-4C87-849A-F8F147A2030C}" type="parTrans" cxnId="{0DE69AB3-AC61-40CE-8F9F-F38DCD0F2CB5}">
      <dgm:prSet/>
      <dgm:spPr/>
      <dgm:t>
        <a:bodyPr/>
        <a:lstStyle/>
        <a:p>
          <a:endParaRPr lang="en-GB"/>
        </a:p>
      </dgm:t>
    </dgm:pt>
    <dgm:pt modelId="{2A03A1AC-CB47-4355-A03B-6ADCAA34AC4C}" type="sibTrans" cxnId="{0DE69AB3-AC61-40CE-8F9F-F38DCD0F2CB5}">
      <dgm:prSet/>
      <dgm:spPr/>
      <dgm:t>
        <a:bodyPr/>
        <a:lstStyle/>
        <a:p>
          <a:endParaRPr lang="en-GB"/>
        </a:p>
      </dgm:t>
    </dgm:pt>
    <dgm:pt modelId="{BA905278-D43F-4B88-9906-02913E498058}">
      <dgm:prSet phldrT="[Text]"/>
      <dgm:spPr/>
      <dgm:t>
        <a:bodyPr/>
        <a:lstStyle/>
        <a:p>
          <a:r>
            <a:rPr lang="sr-Cyrl-RS" dirty="0"/>
            <a:t>Потраживања</a:t>
          </a:r>
        </a:p>
      </dgm:t>
    </dgm:pt>
    <dgm:pt modelId="{2BECD362-ABDF-443E-A7C7-4C3C4A0BAD34}" type="parTrans" cxnId="{BCE50D7B-7706-47F7-ADE6-91026ACD3395}">
      <dgm:prSet/>
      <dgm:spPr/>
      <dgm:t>
        <a:bodyPr/>
        <a:lstStyle/>
        <a:p>
          <a:endParaRPr lang="en-GB"/>
        </a:p>
      </dgm:t>
    </dgm:pt>
    <dgm:pt modelId="{53377430-C4EE-49AD-B2E0-20EFD8D885CA}" type="sibTrans" cxnId="{BCE50D7B-7706-47F7-ADE6-91026ACD3395}">
      <dgm:prSet/>
      <dgm:spPr/>
      <dgm:t>
        <a:bodyPr/>
        <a:lstStyle/>
        <a:p>
          <a:endParaRPr lang="en-GB"/>
        </a:p>
      </dgm:t>
    </dgm:pt>
    <dgm:pt modelId="{8F76E380-1B8C-44ED-AFE5-F31B6BA7B2AF}">
      <dgm:prSet phldrT="[Text]"/>
      <dgm:spPr/>
      <dgm:t>
        <a:bodyPr/>
        <a:lstStyle/>
        <a:p>
          <a:r>
            <a:rPr lang="sr-Cyrl-RS" dirty="0"/>
            <a:t>Новац</a:t>
          </a:r>
        </a:p>
      </dgm:t>
    </dgm:pt>
    <dgm:pt modelId="{32D0563E-1BED-4796-B098-8A639429189C}" type="parTrans" cxnId="{5B8F195F-015E-4237-A62C-319868E2179D}">
      <dgm:prSet/>
      <dgm:spPr/>
      <dgm:t>
        <a:bodyPr/>
        <a:lstStyle/>
        <a:p>
          <a:endParaRPr lang="en-GB"/>
        </a:p>
      </dgm:t>
    </dgm:pt>
    <dgm:pt modelId="{B1C743D3-C807-498C-B6E4-65803B6EDE27}" type="sibTrans" cxnId="{5B8F195F-015E-4237-A62C-319868E2179D}">
      <dgm:prSet/>
      <dgm:spPr/>
      <dgm:t>
        <a:bodyPr/>
        <a:lstStyle/>
        <a:p>
          <a:endParaRPr lang="en-GB"/>
        </a:p>
      </dgm:t>
    </dgm:pt>
    <dgm:pt modelId="{4EEDA3EE-21CB-4667-ABFE-0D333FFBDE28}">
      <dgm:prSet phldrT="[Text]"/>
      <dgm:spPr/>
      <dgm:t>
        <a:bodyPr/>
        <a:lstStyle/>
        <a:p>
          <a:r>
            <a:rPr lang="sr-Cyrl-RS" dirty="0"/>
            <a:t>Повериоци (дугорочне обавезе)</a:t>
          </a:r>
          <a:endParaRPr lang="en-GB" dirty="0"/>
        </a:p>
      </dgm:t>
    </dgm:pt>
    <dgm:pt modelId="{3692FADF-BC7B-475D-8B47-15633A07A40E}" type="parTrans" cxnId="{12D07FCB-CD5D-4BF5-9098-9F936BAF49E8}">
      <dgm:prSet/>
      <dgm:spPr/>
      <dgm:t>
        <a:bodyPr/>
        <a:lstStyle/>
        <a:p>
          <a:endParaRPr lang="en-GB"/>
        </a:p>
      </dgm:t>
    </dgm:pt>
    <dgm:pt modelId="{60C1AC38-D441-4A0A-94B6-222F70FD5FFF}" type="sibTrans" cxnId="{12D07FCB-CD5D-4BF5-9098-9F936BAF49E8}">
      <dgm:prSet/>
      <dgm:spPr/>
      <dgm:t>
        <a:bodyPr/>
        <a:lstStyle/>
        <a:p>
          <a:endParaRPr lang="en-GB"/>
        </a:p>
      </dgm:t>
    </dgm:pt>
    <dgm:pt modelId="{E4C92C6C-3849-4D07-A3DF-6DB9AE894185}">
      <dgm:prSet phldrT="[Text]"/>
      <dgm:spPr/>
      <dgm:t>
        <a:bodyPr/>
        <a:lstStyle/>
        <a:p>
          <a:r>
            <a:rPr lang="sr-Cyrl-RS" dirty="0"/>
            <a:t>Обавезе</a:t>
          </a:r>
          <a:endParaRPr lang="en-GB" dirty="0"/>
        </a:p>
      </dgm:t>
    </dgm:pt>
    <dgm:pt modelId="{0150EFA0-DAA4-4120-BE58-418694FCF775}" type="parTrans" cxnId="{0000FF8A-7387-4AB7-AFF6-C60BBD6194E5}">
      <dgm:prSet/>
      <dgm:spPr/>
      <dgm:t>
        <a:bodyPr/>
        <a:lstStyle/>
        <a:p>
          <a:endParaRPr lang="en-GB"/>
        </a:p>
      </dgm:t>
    </dgm:pt>
    <dgm:pt modelId="{A878FB60-2DE8-4282-A048-E76DFEA8ADFF}" type="sibTrans" cxnId="{0000FF8A-7387-4AB7-AFF6-C60BBD6194E5}">
      <dgm:prSet/>
      <dgm:spPr/>
      <dgm:t>
        <a:bodyPr/>
        <a:lstStyle/>
        <a:p>
          <a:endParaRPr lang="en-GB"/>
        </a:p>
      </dgm:t>
    </dgm:pt>
    <dgm:pt modelId="{79ECFA68-EC34-4926-8CFE-D0DC511C4AEF}">
      <dgm:prSet phldrT="[Text]"/>
      <dgm:spPr/>
      <dgm:t>
        <a:bodyPr/>
        <a:lstStyle/>
        <a:p>
          <a:r>
            <a:rPr lang="sr-Cyrl-RS" dirty="0"/>
            <a:t>Повериоци  (краткорочне обавезе</a:t>
          </a:r>
          <a:endParaRPr lang="en-GB" dirty="0"/>
        </a:p>
      </dgm:t>
    </dgm:pt>
    <dgm:pt modelId="{D70449A6-8B60-4753-A0F3-EA2FC4051BFA}" type="parTrans" cxnId="{76DDA19B-DB90-4830-B592-8B58BED614F8}">
      <dgm:prSet/>
      <dgm:spPr/>
      <dgm:t>
        <a:bodyPr/>
        <a:lstStyle/>
        <a:p>
          <a:endParaRPr lang="en-GB"/>
        </a:p>
      </dgm:t>
    </dgm:pt>
    <dgm:pt modelId="{05238B83-0CFA-4797-BCA6-AE0D6F5169EB}" type="sibTrans" cxnId="{76DDA19B-DB90-4830-B592-8B58BED614F8}">
      <dgm:prSet/>
      <dgm:spPr/>
      <dgm:t>
        <a:bodyPr/>
        <a:lstStyle/>
        <a:p>
          <a:endParaRPr lang="en-GB"/>
        </a:p>
      </dgm:t>
    </dgm:pt>
    <dgm:pt modelId="{82287B48-7142-4B84-827C-9612DA797AF9}" type="pres">
      <dgm:prSet presAssocID="{7791E665-4D07-4898-BD70-A8E6CE81367D}" presName="hierChild1" presStyleCnt="0">
        <dgm:presLayoutVars>
          <dgm:chPref val="1"/>
          <dgm:dir/>
          <dgm:animOne val="branch"/>
          <dgm:animLvl val="lvl"/>
          <dgm:resizeHandles/>
        </dgm:presLayoutVars>
      </dgm:prSet>
      <dgm:spPr/>
    </dgm:pt>
    <dgm:pt modelId="{8FE61F6A-C63D-4575-B285-BF320505B0BD}" type="pres">
      <dgm:prSet presAssocID="{1C64177B-4874-49A8-8252-332E94648A51}" presName="hierRoot1" presStyleCnt="0"/>
      <dgm:spPr/>
    </dgm:pt>
    <dgm:pt modelId="{09739DF8-02A4-4AAC-BF39-46E87739EF1E}" type="pres">
      <dgm:prSet presAssocID="{1C64177B-4874-49A8-8252-332E94648A51}" presName="composite" presStyleCnt="0"/>
      <dgm:spPr/>
    </dgm:pt>
    <dgm:pt modelId="{39E1D1F9-2E3B-487C-ADE4-22ACBA597509}" type="pres">
      <dgm:prSet presAssocID="{1C64177B-4874-49A8-8252-332E94648A51}" presName="background" presStyleLbl="node0" presStyleIdx="0" presStyleCnt="2"/>
      <dgm:spPr/>
    </dgm:pt>
    <dgm:pt modelId="{E5E12ED8-E153-49F3-9635-5A45E100FF00}" type="pres">
      <dgm:prSet presAssocID="{1C64177B-4874-49A8-8252-332E94648A51}" presName="text" presStyleLbl="fgAcc0" presStyleIdx="0" presStyleCnt="2">
        <dgm:presLayoutVars>
          <dgm:chPref val="3"/>
        </dgm:presLayoutVars>
      </dgm:prSet>
      <dgm:spPr/>
    </dgm:pt>
    <dgm:pt modelId="{013D9888-6E03-4E0A-8058-5CF677945F0B}" type="pres">
      <dgm:prSet presAssocID="{1C64177B-4874-49A8-8252-332E94648A51}" presName="hierChild2" presStyleCnt="0"/>
      <dgm:spPr/>
    </dgm:pt>
    <dgm:pt modelId="{E7A0CAF5-564E-4DC1-B6E4-26B97716E669}" type="pres">
      <dgm:prSet presAssocID="{42AF255A-0B79-4B3E-971D-319F4B2A42BA}" presName="Name10" presStyleLbl="parChTrans1D2" presStyleIdx="0" presStyleCnt="3"/>
      <dgm:spPr/>
    </dgm:pt>
    <dgm:pt modelId="{58CBA667-F2EF-40FD-A843-E92CACE4310E}" type="pres">
      <dgm:prSet presAssocID="{4F3C21AC-C187-4A5C-929D-E13A25039B53}" presName="hierRoot2" presStyleCnt="0"/>
      <dgm:spPr/>
    </dgm:pt>
    <dgm:pt modelId="{AFF7A533-3E5F-4063-82A9-B4F8DF4A3058}" type="pres">
      <dgm:prSet presAssocID="{4F3C21AC-C187-4A5C-929D-E13A25039B53}" presName="composite2" presStyleCnt="0"/>
      <dgm:spPr/>
    </dgm:pt>
    <dgm:pt modelId="{193CA07E-ACCA-47E5-96E8-2417C68D21F3}" type="pres">
      <dgm:prSet presAssocID="{4F3C21AC-C187-4A5C-929D-E13A25039B53}" presName="background2" presStyleLbl="node2" presStyleIdx="0" presStyleCnt="3"/>
      <dgm:spPr/>
    </dgm:pt>
    <dgm:pt modelId="{41D45D7B-0EF9-4BFF-BC8C-A2D7430291D5}" type="pres">
      <dgm:prSet presAssocID="{4F3C21AC-C187-4A5C-929D-E13A25039B53}" presName="text2" presStyleLbl="fgAcc2" presStyleIdx="0" presStyleCnt="3">
        <dgm:presLayoutVars>
          <dgm:chPref val="3"/>
        </dgm:presLayoutVars>
      </dgm:prSet>
      <dgm:spPr/>
    </dgm:pt>
    <dgm:pt modelId="{D44A7766-E842-4922-A435-918E6317B24C}" type="pres">
      <dgm:prSet presAssocID="{4F3C21AC-C187-4A5C-929D-E13A25039B53}" presName="hierChild3" presStyleCnt="0"/>
      <dgm:spPr/>
    </dgm:pt>
    <dgm:pt modelId="{2D30E31F-7C91-46F2-A74C-2EB2504578D2}" type="pres">
      <dgm:prSet presAssocID="{160D645A-4104-4B20-BBBB-2B9E426614F7}" presName="Name17" presStyleLbl="parChTrans1D3" presStyleIdx="0" presStyleCnt="6"/>
      <dgm:spPr/>
    </dgm:pt>
    <dgm:pt modelId="{A7E1F2B3-345D-4A79-95CA-F2E14A87A056}" type="pres">
      <dgm:prSet presAssocID="{BE7217A7-F23B-4E39-A28E-DAB512F31237}" presName="hierRoot3" presStyleCnt="0"/>
      <dgm:spPr/>
    </dgm:pt>
    <dgm:pt modelId="{72712019-A266-419F-B140-DDFF37D1F6F3}" type="pres">
      <dgm:prSet presAssocID="{BE7217A7-F23B-4E39-A28E-DAB512F31237}" presName="composite3" presStyleCnt="0"/>
      <dgm:spPr/>
    </dgm:pt>
    <dgm:pt modelId="{52DB0F9E-22EA-439A-8565-4408F038A74E}" type="pres">
      <dgm:prSet presAssocID="{BE7217A7-F23B-4E39-A28E-DAB512F31237}" presName="background3" presStyleLbl="node3" presStyleIdx="0" presStyleCnt="6"/>
      <dgm:spPr/>
    </dgm:pt>
    <dgm:pt modelId="{26E847E3-C727-430B-B560-31D8DBEC6866}" type="pres">
      <dgm:prSet presAssocID="{BE7217A7-F23B-4E39-A28E-DAB512F31237}" presName="text3" presStyleLbl="fgAcc3" presStyleIdx="0" presStyleCnt="6">
        <dgm:presLayoutVars>
          <dgm:chPref val="3"/>
        </dgm:presLayoutVars>
      </dgm:prSet>
      <dgm:spPr/>
    </dgm:pt>
    <dgm:pt modelId="{5FD83B56-4510-42B3-BC23-8C287E2AE978}" type="pres">
      <dgm:prSet presAssocID="{BE7217A7-F23B-4E39-A28E-DAB512F31237}" presName="hierChild4" presStyleCnt="0"/>
      <dgm:spPr/>
    </dgm:pt>
    <dgm:pt modelId="{51D970C4-95E1-44CB-BF8A-B7E725ABE8A0}" type="pres">
      <dgm:prSet presAssocID="{D30D7D61-692B-4C87-849A-F8F147A2030C}" presName="Name17" presStyleLbl="parChTrans1D3" presStyleIdx="1" presStyleCnt="6"/>
      <dgm:spPr/>
    </dgm:pt>
    <dgm:pt modelId="{EB598CC3-D2C9-43C5-B864-9A92F6F9D8EA}" type="pres">
      <dgm:prSet presAssocID="{0ACAF8EE-3B60-4C88-A7AB-E0ABAC9C4091}" presName="hierRoot3" presStyleCnt="0"/>
      <dgm:spPr/>
    </dgm:pt>
    <dgm:pt modelId="{5833EE8D-514D-45E2-8AEF-3E0E35B7D082}" type="pres">
      <dgm:prSet presAssocID="{0ACAF8EE-3B60-4C88-A7AB-E0ABAC9C4091}" presName="composite3" presStyleCnt="0"/>
      <dgm:spPr/>
    </dgm:pt>
    <dgm:pt modelId="{2FABDEC7-23FB-40AE-8751-6678E9514BDE}" type="pres">
      <dgm:prSet presAssocID="{0ACAF8EE-3B60-4C88-A7AB-E0ABAC9C4091}" presName="background3" presStyleLbl="node3" presStyleIdx="1" presStyleCnt="6"/>
      <dgm:spPr/>
    </dgm:pt>
    <dgm:pt modelId="{E35756A0-FC3F-470B-A649-78D4BEC508D7}" type="pres">
      <dgm:prSet presAssocID="{0ACAF8EE-3B60-4C88-A7AB-E0ABAC9C4091}" presName="text3" presStyleLbl="fgAcc3" presStyleIdx="1" presStyleCnt="6">
        <dgm:presLayoutVars>
          <dgm:chPref val="3"/>
        </dgm:presLayoutVars>
      </dgm:prSet>
      <dgm:spPr/>
    </dgm:pt>
    <dgm:pt modelId="{3558853C-3749-46B9-9F44-737A8FBC5BB0}" type="pres">
      <dgm:prSet presAssocID="{0ACAF8EE-3B60-4C88-A7AB-E0ABAC9C4091}" presName="hierChild4" presStyleCnt="0"/>
      <dgm:spPr/>
    </dgm:pt>
    <dgm:pt modelId="{5A198D48-E920-48DE-B596-D4EAF1A6BCDE}" type="pres">
      <dgm:prSet presAssocID="{2BECD362-ABDF-443E-A7C7-4C3C4A0BAD34}" presName="Name17" presStyleLbl="parChTrans1D3" presStyleIdx="2" presStyleCnt="6"/>
      <dgm:spPr/>
    </dgm:pt>
    <dgm:pt modelId="{6C62B650-04CD-49A3-A49C-9BAEF55174DF}" type="pres">
      <dgm:prSet presAssocID="{BA905278-D43F-4B88-9906-02913E498058}" presName="hierRoot3" presStyleCnt="0"/>
      <dgm:spPr/>
    </dgm:pt>
    <dgm:pt modelId="{41D0B084-B432-47DA-898E-7314D12FD5D1}" type="pres">
      <dgm:prSet presAssocID="{BA905278-D43F-4B88-9906-02913E498058}" presName="composite3" presStyleCnt="0"/>
      <dgm:spPr/>
    </dgm:pt>
    <dgm:pt modelId="{BD24AA72-112F-4EAA-AE85-418E4C48FA84}" type="pres">
      <dgm:prSet presAssocID="{BA905278-D43F-4B88-9906-02913E498058}" presName="background3" presStyleLbl="node3" presStyleIdx="2" presStyleCnt="6"/>
      <dgm:spPr/>
    </dgm:pt>
    <dgm:pt modelId="{04F37706-4352-4714-8E0C-EA5DABAA0847}" type="pres">
      <dgm:prSet presAssocID="{BA905278-D43F-4B88-9906-02913E498058}" presName="text3" presStyleLbl="fgAcc3" presStyleIdx="2" presStyleCnt="6">
        <dgm:presLayoutVars>
          <dgm:chPref val="3"/>
        </dgm:presLayoutVars>
      </dgm:prSet>
      <dgm:spPr/>
    </dgm:pt>
    <dgm:pt modelId="{6409D4F9-D75D-4BD2-AE52-B9F60BE30A24}" type="pres">
      <dgm:prSet presAssocID="{BA905278-D43F-4B88-9906-02913E498058}" presName="hierChild4" presStyleCnt="0"/>
      <dgm:spPr/>
    </dgm:pt>
    <dgm:pt modelId="{15F7EADD-77D8-4D55-B664-28A535399BA5}" type="pres">
      <dgm:prSet presAssocID="{32D0563E-1BED-4796-B098-8A639429189C}" presName="Name17" presStyleLbl="parChTrans1D3" presStyleIdx="3" presStyleCnt="6"/>
      <dgm:spPr/>
    </dgm:pt>
    <dgm:pt modelId="{6FF579D4-4CBA-4696-BF43-7949D83BF87D}" type="pres">
      <dgm:prSet presAssocID="{8F76E380-1B8C-44ED-AFE5-F31B6BA7B2AF}" presName="hierRoot3" presStyleCnt="0"/>
      <dgm:spPr/>
    </dgm:pt>
    <dgm:pt modelId="{0377D933-E85B-4709-AD7C-9345C34618F1}" type="pres">
      <dgm:prSet presAssocID="{8F76E380-1B8C-44ED-AFE5-F31B6BA7B2AF}" presName="composite3" presStyleCnt="0"/>
      <dgm:spPr/>
    </dgm:pt>
    <dgm:pt modelId="{211D9F40-43FF-44DB-8527-E7618C98285A}" type="pres">
      <dgm:prSet presAssocID="{8F76E380-1B8C-44ED-AFE5-F31B6BA7B2AF}" presName="background3" presStyleLbl="node3" presStyleIdx="3" presStyleCnt="6"/>
      <dgm:spPr/>
    </dgm:pt>
    <dgm:pt modelId="{822C2F79-3C84-4A1F-994F-405406729E2F}" type="pres">
      <dgm:prSet presAssocID="{8F76E380-1B8C-44ED-AFE5-F31B6BA7B2AF}" presName="text3" presStyleLbl="fgAcc3" presStyleIdx="3" presStyleCnt="6">
        <dgm:presLayoutVars>
          <dgm:chPref val="3"/>
        </dgm:presLayoutVars>
      </dgm:prSet>
      <dgm:spPr/>
    </dgm:pt>
    <dgm:pt modelId="{7F74D788-AB1A-4FA1-9B3E-A71752EBF58D}" type="pres">
      <dgm:prSet presAssocID="{8F76E380-1B8C-44ED-AFE5-F31B6BA7B2AF}" presName="hierChild4" presStyleCnt="0"/>
      <dgm:spPr/>
    </dgm:pt>
    <dgm:pt modelId="{19354105-D90B-445B-8501-ECE206D28872}" type="pres">
      <dgm:prSet presAssocID="{B4828650-AEAA-40F4-8B76-9D178E9E8AD3}" presName="hierRoot1" presStyleCnt="0"/>
      <dgm:spPr/>
    </dgm:pt>
    <dgm:pt modelId="{18706D5C-2A4B-4D57-BE0B-D54DE4E02B18}" type="pres">
      <dgm:prSet presAssocID="{B4828650-AEAA-40F4-8B76-9D178E9E8AD3}" presName="composite" presStyleCnt="0"/>
      <dgm:spPr/>
    </dgm:pt>
    <dgm:pt modelId="{CC917B89-843E-42A3-8137-152B5E71C7E9}" type="pres">
      <dgm:prSet presAssocID="{B4828650-AEAA-40F4-8B76-9D178E9E8AD3}" presName="background" presStyleLbl="node0" presStyleIdx="1" presStyleCnt="2"/>
      <dgm:spPr/>
    </dgm:pt>
    <dgm:pt modelId="{B8F968CE-F8BA-4678-B535-6B4968B2B09F}" type="pres">
      <dgm:prSet presAssocID="{B4828650-AEAA-40F4-8B76-9D178E9E8AD3}" presName="text" presStyleLbl="fgAcc0" presStyleIdx="1" presStyleCnt="2">
        <dgm:presLayoutVars>
          <dgm:chPref val="3"/>
        </dgm:presLayoutVars>
      </dgm:prSet>
      <dgm:spPr/>
    </dgm:pt>
    <dgm:pt modelId="{982F03D8-B44E-472C-8944-7C7DDBC1C82A}" type="pres">
      <dgm:prSet presAssocID="{B4828650-AEAA-40F4-8B76-9D178E9E8AD3}" presName="hierChild2" presStyleCnt="0"/>
      <dgm:spPr/>
    </dgm:pt>
    <dgm:pt modelId="{0AC39D77-2786-450B-88C7-03AFCA45739E}" type="pres">
      <dgm:prSet presAssocID="{B49E80E2-08A6-4CFD-A723-3E649C03F536}" presName="Name10" presStyleLbl="parChTrans1D2" presStyleIdx="1" presStyleCnt="3"/>
      <dgm:spPr/>
    </dgm:pt>
    <dgm:pt modelId="{8F823D8C-D6B9-4647-86DC-0A0F2C23F4E5}" type="pres">
      <dgm:prSet presAssocID="{05DFE493-A3F7-4E76-B98E-6D79ABB2E5C5}" presName="hierRoot2" presStyleCnt="0"/>
      <dgm:spPr/>
    </dgm:pt>
    <dgm:pt modelId="{43B86371-142A-44EF-B8BE-58F0C3BAE0D0}" type="pres">
      <dgm:prSet presAssocID="{05DFE493-A3F7-4E76-B98E-6D79ABB2E5C5}" presName="composite2" presStyleCnt="0"/>
      <dgm:spPr/>
    </dgm:pt>
    <dgm:pt modelId="{30D93E5B-347D-45A4-B3F9-415041A4C8B0}" type="pres">
      <dgm:prSet presAssocID="{05DFE493-A3F7-4E76-B98E-6D79ABB2E5C5}" presName="background2" presStyleLbl="node2" presStyleIdx="1" presStyleCnt="3"/>
      <dgm:spPr/>
    </dgm:pt>
    <dgm:pt modelId="{1987D703-157A-4D0B-BE52-9150ABC63939}" type="pres">
      <dgm:prSet presAssocID="{05DFE493-A3F7-4E76-B98E-6D79ABB2E5C5}" presName="text2" presStyleLbl="fgAcc2" presStyleIdx="1" presStyleCnt="3">
        <dgm:presLayoutVars>
          <dgm:chPref val="3"/>
        </dgm:presLayoutVars>
      </dgm:prSet>
      <dgm:spPr/>
    </dgm:pt>
    <dgm:pt modelId="{91099F1A-551F-4427-B72D-06D6436E6279}" type="pres">
      <dgm:prSet presAssocID="{05DFE493-A3F7-4E76-B98E-6D79ABB2E5C5}" presName="hierChild3" presStyleCnt="0"/>
      <dgm:spPr/>
    </dgm:pt>
    <dgm:pt modelId="{0B7351D3-55CB-4758-8B44-D433671FFE16}" type="pres">
      <dgm:prSet presAssocID="{0150EFA0-DAA4-4120-BE58-418694FCF775}" presName="Name10" presStyleLbl="parChTrans1D2" presStyleIdx="2" presStyleCnt="3"/>
      <dgm:spPr/>
    </dgm:pt>
    <dgm:pt modelId="{D646A66C-F3E8-4C0F-AD5B-2B619CC6F8AF}" type="pres">
      <dgm:prSet presAssocID="{E4C92C6C-3849-4D07-A3DF-6DB9AE894185}" presName="hierRoot2" presStyleCnt="0"/>
      <dgm:spPr/>
    </dgm:pt>
    <dgm:pt modelId="{6C91415E-255A-45A0-9554-AAF574A2202B}" type="pres">
      <dgm:prSet presAssocID="{E4C92C6C-3849-4D07-A3DF-6DB9AE894185}" presName="composite2" presStyleCnt="0"/>
      <dgm:spPr/>
    </dgm:pt>
    <dgm:pt modelId="{E64F5547-847B-4342-85F6-F80A498C44FD}" type="pres">
      <dgm:prSet presAssocID="{E4C92C6C-3849-4D07-A3DF-6DB9AE894185}" presName="background2" presStyleLbl="node2" presStyleIdx="2" presStyleCnt="3"/>
      <dgm:spPr/>
    </dgm:pt>
    <dgm:pt modelId="{E1A98710-71F3-465E-BFE0-1C6464C489B3}" type="pres">
      <dgm:prSet presAssocID="{E4C92C6C-3849-4D07-A3DF-6DB9AE894185}" presName="text2" presStyleLbl="fgAcc2" presStyleIdx="2" presStyleCnt="3">
        <dgm:presLayoutVars>
          <dgm:chPref val="3"/>
        </dgm:presLayoutVars>
      </dgm:prSet>
      <dgm:spPr/>
    </dgm:pt>
    <dgm:pt modelId="{2B9A7E50-7FA1-4BCE-B3D6-A95E5E36419E}" type="pres">
      <dgm:prSet presAssocID="{E4C92C6C-3849-4D07-A3DF-6DB9AE894185}" presName="hierChild3" presStyleCnt="0"/>
      <dgm:spPr/>
    </dgm:pt>
    <dgm:pt modelId="{0DA60F7B-A748-4B15-BBC1-EBB6DF76E9A9}" type="pres">
      <dgm:prSet presAssocID="{3692FADF-BC7B-475D-8B47-15633A07A40E}" presName="Name17" presStyleLbl="parChTrans1D3" presStyleIdx="4" presStyleCnt="6"/>
      <dgm:spPr/>
    </dgm:pt>
    <dgm:pt modelId="{073DEBF8-9B6B-4053-B563-B539C4DA520D}" type="pres">
      <dgm:prSet presAssocID="{4EEDA3EE-21CB-4667-ABFE-0D333FFBDE28}" presName="hierRoot3" presStyleCnt="0"/>
      <dgm:spPr/>
    </dgm:pt>
    <dgm:pt modelId="{3AE12387-3F93-4A61-9F55-3D2B2809D5B7}" type="pres">
      <dgm:prSet presAssocID="{4EEDA3EE-21CB-4667-ABFE-0D333FFBDE28}" presName="composite3" presStyleCnt="0"/>
      <dgm:spPr/>
    </dgm:pt>
    <dgm:pt modelId="{B04E941F-0DD0-4245-A461-DCBD44A91272}" type="pres">
      <dgm:prSet presAssocID="{4EEDA3EE-21CB-4667-ABFE-0D333FFBDE28}" presName="background3" presStyleLbl="node3" presStyleIdx="4" presStyleCnt="6"/>
      <dgm:spPr/>
    </dgm:pt>
    <dgm:pt modelId="{8AAA7354-CA84-428D-9BCD-5ADB0C1A00FD}" type="pres">
      <dgm:prSet presAssocID="{4EEDA3EE-21CB-4667-ABFE-0D333FFBDE28}" presName="text3" presStyleLbl="fgAcc3" presStyleIdx="4" presStyleCnt="6">
        <dgm:presLayoutVars>
          <dgm:chPref val="3"/>
        </dgm:presLayoutVars>
      </dgm:prSet>
      <dgm:spPr/>
    </dgm:pt>
    <dgm:pt modelId="{484CB811-0FAC-4C5B-8A82-13C32177908A}" type="pres">
      <dgm:prSet presAssocID="{4EEDA3EE-21CB-4667-ABFE-0D333FFBDE28}" presName="hierChild4" presStyleCnt="0"/>
      <dgm:spPr/>
    </dgm:pt>
    <dgm:pt modelId="{1F0711B5-F7BE-4FB9-8A36-193B0C31923B}" type="pres">
      <dgm:prSet presAssocID="{D70449A6-8B60-4753-A0F3-EA2FC4051BFA}" presName="Name17" presStyleLbl="parChTrans1D3" presStyleIdx="5" presStyleCnt="6"/>
      <dgm:spPr/>
    </dgm:pt>
    <dgm:pt modelId="{8C5A0C02-0F09-4AC8-B6C4-38674193E7D9}" type="pres">
      <dgm:prSet presAssocID="{79ECFA68-EC34-4926-8CFE-D0DC511C4AEF}" presName="hierRoot3" presStyleCnt="0"/>
      <dgm:spPr/>
    </dgm:pt>
    <dgm:pt modelId="{5C8D225A-5585-4D0F-9B97-5C1FD3501646}" type="pres">
      <dgm:prSet presAssocID="{79ECFA68-EC34-4926-8CFE-D0DC511C4AEF}" presName="composite3" presStyleCnt="0"/>
      <dgm:spPr/>
    </dgm:pt>
    <dgm:pt modelId="{D88069F9-7936-4794-A3CA-D471B6A7ACD7}" type="pres">
      <dgm:prSet presAssocID="{79ECFA68-EC34-4926-8CFE-D0DC511C4AEF}" presName="background3" presStyleLbl="node3" presStyleIdx="5" presStyleCnt="6"/>
      <dgm:spPr/>
    </dgm:pt>
    <dgm:pt modelId="{64674CE2-6C42-4C2F-8790-34F52E262C89}" type="pres">
      <dgm:prSet presAssocID="{79ECFA68-EC34-4926-8CFE-D0DC511C4AEF}" presName="text3" presStyleLbl="fgAcc3" presStyleIdx="5" presStyleCnt="6">
        <dgm:presLayoutVars>
          <dgm:chPref val="3"/>
        </dgm:presLayoutVars>
      </dgm:prSet>
      <dgm:spPr/>
    </dgm:pt>
    <dgm:pt modelId="{5AF4DCBC-9E74-4996-8589-A0518A01BCF9}" type="pres">
      <dgm:prSet presAssocID="{79ECFA68-EC34-4926-8CFE-D0DC511C4AEF}" presName="hierChild4" presStyleCnt="0"/>
      <dgm:spPr/>
    </dgm:pt>
  </dgm:ptLst>
  <dgm:cxnLst>
    <dgm:cxn modelId="{9808441E-3543-4C1D-B4A3-5AC42207B8E6}" type="presOf" srcId="{B4828650-AEAA-40F4-8B76-9D178E9E8AD3}" destId="{B8F968CE-F8BA-4678-B535-6B4968B2B09F}" srcOrd="0" destOrd="0" presId="urn:microsoft.com/office/officeart/2005/8/layout/hierarchy1"/>
    <dgm:cxn modelId="{2D752821-08B3-4620-A533-C2E2356234DC}" type="presOf" srcId="{4EEDA3EE-21CB-4667-ABFE-0D333FFBDE28}" destId="{8AAA7354-CA84-428D-9BCD-5ADB0C1A00FD}" srcOrd="0" destOrd="0" presId="urn:microsoft.com/office/officeart/2005/8/layout/hierarchy1"/>
    <dgm:cxn modelId="{80AFBE25-0BBB-4692-8C94-3C7BBB595C8A}" type="presOf" srcId="{D70449A6-8B60-4753-A0F3-EA2FC4051BFA}" destId="{1F0711B5-F7BE-4FB9-8A36-193B0C31923B}" srcOrd="0" destOrd="0" presId="urn:microsoft.com/office/officeart/2005/8/layout/hierarchy1"/>
    <dgm:cxn modelId="{097F4F2E-8212-42A8-8432-EBAE6BC97EFA}" type="presOf" srcId="{8F76E380-1B8C-44ED-AFE5-F31B6BA7B2AF}" destId="{822C2F79-3C84-4A1F-994F-405406729E2F}" srcOrd="0" destOrd="0" presId="urn:microsoft.com/office/officeart/2005/8/layout/hierarchy1"/>
    <dgm:cxn modelId="{7BCC3831-CDF3-4093-89CA-0BEB627733B1}" type="presOf" srcId="{05DFE493-A3F7-4E76-B98E-6D79ABB2E5C5}" destId="{1987D703-157A-4D0B-BE52-9150ABC63939}" srcOrd="0" destOrd="0" presId="urn:microsoft.com/office/officeart/2005/8/layout/hierarchy1"/>
    <dgm:cxn modelId="{9AF27D34-4EEE-4169-B93F-DEC8204D4BD1}" type="presOf" srcId="{2BECD362-ABDF-443E-A7C7-4C3C4A0BAD34}" destId="{5A198D48-E920-48DE-B596-D4EAF1A6BCDE}" srcOrd="0" destOrd="0" presId="urn:microsoft.com/office/officeart/2005/8/layout/hierarchy1"/>
    <dgm:cxn modelId="{B9641A3F-3493-4B97-9749-C08427316AE5}" type="presOf" srcId="{160D645A-4104-4B20-BBBB-2B9E426614F7}" destId="{2D30E31F-7C91-46F2-A74C-2EB2504578D2}" srcOrd="0" destOrd="0" presId="urn:microsoft.com/office/officeart/2005/8/layout/hierarchy1"/>
    <dgm:cxn modelId="{8AE1D240-BCB9-4A01-B5BC-EB92E273058E}" type="presOf" srcId="{D30D7D61-692B-4C87-849A-F8F147A2030C}" destId="{51D970C4-95E1-44CB-BF8A-B7E725ABE8A0}" srcOrd="0" destOrd="0" presId="urn:microsoft.com/office/officeart/2005/8/layout/hierarchy1"/>
    <dgm:cxn modelId="{5B8F195F-015E-4237-A62C-319868E2179D}" srcId="{4F3C21AC-C187-4A5C-929D-E13A25039B53}" destId="{8F76E380-1B8C-44ED-AFE5-F31B6BA7B2AF}" srcOrd="3" destOrd="0" parTransId="{32D0563E-1BED-4796-B098-8A639429189C}" sibTransId="{B1C743D3-C807-498C-B6E4-65803B6EDE27}"/>
    <dgm:cxn modelId="{4F9C9641-09E8-4D43-B3E0-99128CD9C443}" type="presOf" srcId="{B49E80E2-08A6-4CFD-A723-3E649C03F536}" destId="{0AC39D77-2786-450B-88C7-03AFCA45739E}" srcOrd="0" destOrd="0" presId="urn:microsoft.com/office/officeart/2005/8/layout/hierarchy1"/>
    <dgm:cxn modelId="{7E4BF362-E829-4E69-A7F0-4B0D519D527C}" type="presOf" srcId="{79ECFA68-EC34-4926-8CFE-D0DC511C4AEF}" destId="{64674CE2-6C42-4C2F-8790-34F52E262C89}" srcOrd="0" destOrd="0" presId="urn:microsoft.com/office/officeart/2005/8/layout/hierarchy1"/>
    <dgm:cxn modelId="{30CB9C66-8F37-40B1-A711-867728CED95A}" type="presOf" srcId="{32D0563E-1BED-4796-B098-8A639429189C}" destId="{15F7EADD-77D8-4D55-B664-28A535399BA5}" srcOrd="0" destOrd="0" presId="urn:microsoft.com/office/officeart/2005/8/layout/hierarchy1"/>
    <dgm:cxn modelId="{FA0BAE6A-E15E-4279-B7DC-14C414179474}" type="presOf" srcId="{1C64177B-4874-49A8-8252-332E94648A51}" destId="{E5E12ED8-E153-49F3-9635-5A45E100FF00}" srcOrd="0" destOrd="0" presId="urn:microsoft.com/office/officeart/2005/8/layout/hierarchy1"/>
    <dgm:cxn modelId="{25064455-8F44-4611-AC9C-8FAEDC400763}" type="presOf" srcId="{3692FADF-BC7B-475D-8B47-15633A07A40E}" destId="{0DA60F7B-A748-4B15-BBC1-EBB6DF76E9A9}" srcOrd="0" destOrd="0" presId="urn:microsoft.com/office/officeart/2005/8/layout/hierarchy1"/>
    <dgm:cxn modelId="{089AE756-5B5B-448F-9731-E9137764EAA9}" srcId="{4F3C21AC-C187-4A5C-929D-E13A25039B53}" destId="{BE7217A7-F23B-4E39-A28E-DAB512F31237}" srcOrd="0" destOrd="0" parTransId="{160D645A-4104-4B20-BBBB-2B9E426614F7}" sibTransId="{C216E75A-648C-47D3-8CA1-19157696AE5E}"/>
    <dgm:cxn modelId="{BCE50D7B-7706-47F7-ADE6-91026ACD3395}" srcId="{4F3C21AC-C187-4A5C-929D-E13A25039B53}" destId="{BA905278-D43F-4B88-9906-02913E498058}" srcOrd="2" destOrd="0" parTransId="{2BECD362-ABDF-443E-A7C7-4C3C4A0BAD34}" sibTransId="{53377430-C4EE-49AD-B2E0-20EFD8D885CA}"/>
    <dgm:cxn modelId="{84780D82-DC3F-4047-B18C-3396BA4F7C09}" type="presOf" srcId="{BA905278-D43F-4B88-9906-02913E498058}" destId="{04F37706-4352-4714-8E0C-EA5DABAA0847}" srcOrd="0" destOrd="0" presId="urn:microsoft.com/office/officeart/2005/8/layout/hierarchy1"/>
    <dgm:cxn modelId="{0000FF8A-7387-4AB7-AFF6-C60BBD6194E5}" srcId="{B4828650-AEAA-40F4-8B76-9D178E9E8AD3}" destId="{E4C92C6C-3849-4D07-A3DF-6DB9AE894185}" srcOrd="1" destOrd="0" parTransId="{0150EFA0-DAA4-4120-BE58-418694FCF775}" sibTransId="{A878FB60-2DE8-4282-A048-E76DFEA8ADFF}"/>
    <dgm:cxn modelId="{7CF04C8E-5AA3-439A-9D1D-6D0320830218}" type="presOf" srcId="{0ACAF8EE-3B60-4C88-A7AB-E0ABAC9C4091}" destId="{E35756A0-FC3F-470B-A649-78D4BEC508D7}" srcOrd="0" destOrd="0" presId="urn:microsoft.com/office/officeart/2005/8/layout/hierarchy1"/>
    <dgm:cxn modelId="{7B267299-3BEA-43E6-B2B1-49BDDE607391}" type="presOf" srcId="{E4C92C6C-3849-4D07-A3DF-6DB9AE894185}" destId="{E1A98710-71F3-465E-BFE0-1C6464C489B3}" srcOrd="0" destOrd="0" presId="urn:microsoft.com/office/officeart/2005/8/layout/hierarchy1"/>
    <dgm:cxn modelId="{76DDA19B-DB90-4830-B592-8B58BED614F8}" srcId="{E4C92C6C-3849-4D07-A3DF-6DB9AE894185}" destId="{79ECFA68-EC34-4926-8CFE-D0DC511C4AEF}" srcOrd="1" destOrd="0" parTransId="{D70449A6-8B60-4753-A0F3-EA2FC4051BFA}" sibTransId="{05238B83-0CFA-4797-BCA6-AE0D6F5169EB}"/>
    <dgm:cxn modelId="{D966E8A1-6424-4926-964F-56CFF66197E4}" type="presOf" srcId="{0150EFA0-DAA4-4120-BE58-418694FCF775}" destId="{0B7351D3-55CB-4758-8B44-D433671FFE16}" srcOrd="0" destOrd="0" presId="urn:microsoft.com/office/officeart/2005/8/layout/hierarchy1"/>
    <dgm:cxn modelId="{0DE69AB3-AC61-40CE-8F9F-F38DCD0F2CB5}" srcId="{4F3C21AC-C187-4A5C-929D-E13A25039B53}" destId="{0ACAF8EE-3B60-4C88-A7AB-E0ABAC9C4091}" srcOrd="1" destOrd="0" parTransId="{D30D7D61-692B-4C87-849A-F8F147A2030C}" sibTransId="{2A03A1AC-CB47-4355-A03B-6ADCAA34AC4C}"/>
    <dgm:cxn modelId="{D45960B4-7118-4C0E-B42B-2DA68350DE3D}" srcId="{7791E665-4D07-4898-BD70-A8E6CE81367D}" destId="{1C64177B-4874-49A8-8252-332E94648A51}" srcOrd="0" destOrd="0" parTransId="{D2B4108C-6D6C-4ABC-A01C-A5332DC4DDB9}" sibTransId="{E727C3ED-3FDD-4B4A-AC82-F5D015734044}"/>
    <dgm:cxn modelId="{D515CAB5-8F7C-4B94-8DEA-F4D4474F109C}" type="presOf" srcId="{4F3C21AC-C187-4A5C-929D-E13A25039B53}" destId="{41D45D7B-0EF9-4BFF-BC8C-A2D7430291D5}" srcOrd="0" destOrd="0" presId="urn:microsoft.com/office/officeart/2005/8/layout/hierarchy1"/>
    <dgm:cxn modelId="{FBEFF9C9-3DD4-4F56-8836-E803738472C1}" type="presOf" srcId="{BE7217A7-F23B-4E39-A28E-DAB512F31237}" destId="{26E847E3-C727-430B-B560-31D8DBEC6866}" srcOrd="0" destOrd="0" presId="urn:microsoft.com/office/officeart/2005/8/layout/hierarchy1"/>
    <dgm:cxn modelId="{12D07FCB-CD5D-4BF5-9098-9F936BAF49E8}" srcId="{E4C92C6C-3849-4D07-A3DF-6DB9AE894185}" destId="{4EEDA3EE-21CB-4667-ABFE-0D333FFBDE28}" srcOrd="0" destOrd="0" parTransId="{3692FADF-BC7B-475D-8B47-15633A07A40E}" sibTransId="{60C1AC38-D441-4A0A-94B6-222F70FD5FFF}"/>
    <dgm:cxn modelId="{3F58D5CB-D3C9-4CD5-97D6-6A8DFD7FF920}" type="presOf" srcId="{42AF255A-0B79-4B3E-971D-319F4B2A42BA}" destId="{E7A0CAF5-564E-4DC1-B6E4-26B97716E669}" srcOrd="0" destOrd="0" presId="urn:microsoft.com/office/officeart/2005/8/layout/hierarchy1"/>
    <dgm:cxn modelId="{A283CAE0-D3CB-4BD7-A1C0-D73C1A8A6258}" type="presOf" srcId="{7791E665-4D07-4898-BD70-A8E6CE81367D}" destId="{82287B48-7142-4B84-827C-9612DA797AF9}" srcOrd="0" destOrd="0" presId="urn:microsoft.com/office/officeart/2005/8/layout/hierarchy1"/>
    <dgm:cxn modelId="{56B22EE4-792D-4673-8337-6133855EBC1A}" srcId="{1C64177B-4874-49A8-8252-332E94648A51}" destId="{4F3C21AC-C187-4A5C-929D-E13A25039B53}" srcOrd="0" destOrd="0" parTransId="{42AF255A-0B79-4B3E-971D-319F4B2A42BA}" sibTransId="{E33D9E13-DDC0-4CF7-8839-C0A9A8FF50E5}"/>
    <dgm:cxn modelId="{9A85CBED-AD64-4A36-89C9-786B213A52D7}" srcId="{B4828650-AEAA-40F4-8B76-9D178E9E8AD3}" destId="{05DFE493-A3F7-4E76-B98E-6D79ABB2E5C5}" srcOrd="0" destOrd="0" parTransId="{B49E80E2-08A6-4CFD-A723-3E649C03F536}" sibTransId="{36E94868-EDAD-4662-B827-1BBDCE9E3069}"/>
    <dgm:cxn modelId="{C743E8F5-C408-486F-A251-A78F65E497F8}" srcId="{7791E665-4D07-4898-BD70-A8E6CE81367D}" destId="{B4828650-AEAA-40F4-8B76-9D178E9E8AD3}" srcOrd="1" destOrd="0" parTransId="{C5EF5250-C3B9-404C-9A57-0FBC251851D7}" sibTransId="{2AF8067E-A6EC-4D44-BD48-1135115FC0F8}"/>
    <dgm:cxn modelId="{398FA4C4-05BD-4CC7-B3B6-C9D7A7A9E0FA}" type="presParOf" srcId="{82287B48-7142-4B84-827C-9612DA797AF9}" destId="{8FE61F6A-C63D-4575-B285-BF320505B0BD}" srcOrd="0" destOrd="0" presId="urn:microsoft.com/office/officeart/2005/8/layout/hierarchy1"/>
    <dgm:cxn modelId="{BDE4D8A7-83B1-40C1-9A05-6C8D4CCF1A4B}" type="presParOf" srcId="{8FE61F6A-C63D-4575-B285-BF320505B0BD}" destId="{09739DF8-02A4-4AAC-BF39-46E87739EF1E}" srcOrd="0" destOrd="0" presId="urn:microsoft.com/office/officeart/2005/8/layout/hierarchy1"/>
    <dgm:cxn modelId="{46D6E44F-746D-4071-A845-811BD3515D0E}" type="presParOf" srcId="{09739DF8-02A4-4AAC-BF39-46E87739EF1E}" destId="{39E1D1F9-2E3B-487C-ADE4-22ACBA597509}" srcOrd="0" destOrd="0" presId="urn:microsoft.com/office/officeart/2005/8/layout/hierarchy1"/>
    <dgm:cxn modelId="{897E8F44-19A8-4EA4-A354-6E25A93E5FA4}" type="presParOf" srcId="{09739DF8-02A4-4AAC-BF39-46E87739EF1E}" destId="{E5E12ED8-E153-49F3-9635-5A45E100FF00}" srcOrd="1" destOrd="0" presId="urn:microsoft.com/office/officeart/2005/8/layout/hierarchy1"/>
    <dgm:cxn modelId="{826C57CB-A170-4CB3-89C8-EA9B483EFC2F}" type="presParOf" srcId="{8FE61F6A-C63D-4575-B285-BF320505B0BD}" destId="{013D9888-6E03-4E0A-8058-5CF677945F0B}" srcOrd="1" destOrd="0" presId="urn:microsoft.com/office/officeart/2005/8/layout/hierarchy1"/>
    <dgm:cxn modelId="{B43737A6-DDFB-4980-922A-5C24CB8641C0}" type="presParOf" srcId="{013D9888-6E03-4E0A-8058-5CF677945F0B}" destId="{E7A0CAF5-564E-4DC1-B6E4-26B97716E669}" srcOrd="0" destOrd="0" presId="urn:microsoft.com/office/officeart/2005/8/layout/hierarchy1"/>
    <dgm:cxn modelId="{0B132C90-770C-4066-8E45-37C33A46F0D1}" type="presParOf" srcId="{013D9888-6E03-4E0A-8058-5CF677945F0B}" destId="{58CBA667-F2EF-40FD-A843-E92CACE4310E}" srcOrd="1" destOrd="0" presId="urn:microsoft.com/office/officeart/2005/8/layout/hierarchy1"/>
    <dgm:cxn modelId="{2613034C-FE1E-425E-B45B-328E46D9948E}" type="presParOf" srcId="{58CBA667-F2EF-40FD-A843-E92CACE4310E}" destId="{AFF7A533-3E5F-4063-82A9-B4F8DF4A3058}" srcOrd="0" destOrd="0" presId="urn:microsoft.com/office/officeart/2005/8/layout/hierarchy1"/>
    <dgm:cxn modelId="{9C2D37A4-2792-4388-80FE-CAA804196448}" type="presParOf" srcId="{AFF7A533-3E5F-4063-82A9-B4F8DF4A3058}" destId="{193CA07E-ACCA-47E5-96E8-2417C68D21F3}" srcOrd="0" destOrd="0" presId="urn:microsoft.com/office/officeart/2005/8/layout/hierarchy1"/>
    <dgm:cxn modelId="{A4920CF5-8A3C-4FBB-886C-0957A4209600}" type="presParOf" srcId="{AFF7A533-3E5F-4063-82A9-B4F8DF4A3058}" destId="{41D45D7B-0EF9-4BFF-BC8C-A2D7430291D5}" srcOrd="1" destOrd="0" presId="urn:microsoft.com/office/officeart/2005/8/layout/hierarchy1"/>
    <dgm:cxn modelId="{C2A55E45-B382-40F2-9A8A-9C2EE48608E0}" type="presParOf" srcId="{58CBA667-F2EF-40FD-A843-E92CACE4310E}" destId="{D44A7766-E842-4922-A435-918E6317B24C}" srcOrd="1" destOrd="0" presId="urn:microsoft.com/office/officeart/2005/8/layout/hierarchy1"/>
    <dgm:cxn modelId="{2BE2F338-6913-4035-B622-9EFBCB4F4B60}" type="presParOf" srcId="{D44A7766-E842-4922-A435-918E6317B24C}" destId="{2D30E31F-7C91-46F2-A74C-2EB2504578D2}" srcOrd="0" destOrd="0" presId="urn:microsoft.com/office/officeart/2005/8/layout/hierarchy1"/>
    <dgm:cxn modelId="{9B8287D9-E17C-4385-8ABA-58C78E4DFE2F}" type="presParOf" srcId="{D44A7766-E842-4922-A435-918E6317B24C}" destId="{A7E1F2B3-345D-4A79-95CA-F2E14A87A056}" srcOrd="1" destOrd="0" presId="urn:microsoft.com/office/officeart/2005/8/layout/hierarchy1"/>
    <dgm:cxn modelId="{D8F1B2B2-3CA8-4F2B-BF82-5EC678387D80}" type="presParOf" srcId="{A7E1F2B3-345D-4A79-95CA-F2E14A87A056}" destId="{72712019-A266-419F-B140-DDFF37D1F6F3}" srcOrd="0" destOrd="0" presId="urn:microsoft.com/office/officeart/2005/8/layout/hierarchy1"/>
    <dgm:cxn modelId="{EA151464-85CC-4D7B-8BC2-B618806C5F28}" type="presParOf" srcId="{72712019-A266-419F-B140-DDFF37D1F6F3}" destId="{52DB0F9E-22EA-439A-8565-4408F038A74E}" srcOrd="0" destOrd="0" presId="urn:microsoft.com/office/officeart/2005/8/layout/hierarchy1"/>
    <dgm:cxn modelId="{DCDB3A59-9EA4-4062-B563-7511E3AC632B}" type="presParOf" srcId="{72712019-A266-419F-B140-DDFF37D1F6F3}" destId="{26E847E3-C727-430B-B560-31D8DBEC6866}" srcOrd="1" destOrd="0" presId="urn:microsoft.com/office/officeart/2005/8/layout/hierarchy1"/>
    <dgm:cxn modelId="{480961D8-5311-43B8-B30A-5B67F33DCB57}" type="presParOf" srcId="{A7E1F2B3-345D-4A79-95CA-F2E14A87A056}" destId="{5FD83B56-4510-42B3-BC23-8C287E2AE978}" srcOrd="1" destOrd="0" presId="urn:microsoft.com/office/officeart/2005/8/layout/hierarchy1"/>
    <dgm:cxn modelId="{B6D0EFAD-50F0-4075-90E6-497C0A0A648D}" type="presParOf" srcId="{D44A7766-E842-4922-A435-918E6317B24C}" destId="{51D970C4-95E1-44CB-BF8A-B7E725ABE8A0}" srcOrd="2" destOrd="0" presId="urn:microsoft.com/office/officeart/2005/8/layout/hierarchy1"/>
    <dgm:cxn modelId="{359E3680-01BE-4237-AD5F-C798EF3DD4D8}" type="presParOf" srcId="{D44A7766-E842-4922-A435-918E6317B24C}" destId="{EB598CC3-D2C9-43C5-B864-9A92F6F9D8EA}" srcOrd="3" destOrd="0" presId="urn:microsoft.com/office/officeart/2005/8/layout/hierarchy1"/>
    <dgm:cxn modelId="{1ACB6183-BEA8-4B42-B5D1-BA6044755BF2}" type="presParOf" srcId="{EB598CC3-D2C9-43C5-B864-9A92F6F9D8EA}" destId="{5833EE8D-514D-45E2-8AEF-3E0E35B7D082}" srcOrd="0" destOrd="0" presId="urn:microsoft.com/office/officeart/2005/8/layout/hierarchy1"/>
    <dgm:cxn modelId="{5DFDC0EA-CC8A-4BDE-B6D2-BEE14F36FFD4}" type="presParOf" srcId="{5833EE8D-514D-45E2-8AEF-3E0E35B7D082}" destId="{2FABDEC7-23FB-40AE-8751-6678E9514BDE}" srcOrd="0" destOrd="0" presId="urn:microsoft.com/office/officeart/2005/8/layout/hierarchy1"/>
    <dgm:cxn modelId="{AF105B0F-AA77-4DCB-BE4E-6A571DA33CF3}" type="presParOf" srcId="{5833EE8D-514D-45E2-8AEF-3E0E35B7D082}" destId="{E35756A0-FC3F-470B-A649-78D4BEC508D7}" srcOrd="1" destOrd="0" presId="urn:microsoft.com/office/officeart/2005/8/layout/hierarchy1"/>
    <dgm:cxn modelId="{105221DF-8640-464F-9BC1-FE02F92FC8D3}" type="presParOf" srcId="{EB598CC3-D2C9-43C5-B864-9A92F6F9D8EA}" destId="{3558853C-3749-46B9-9F44-737A8FBC5BB0}" srcOrd="1" destOrd="0" presId="urn:microsoft.com/office/officeart/2005/8/layout/hierarchy1"/>
    <dgm:cxn modelId="{27129A47-82D9-47C8-BC12-1CC511599A19}" type="presParOf" srcId="{D44A7766-E842-4922-A435-918E6317B24C}" destId="{5A198D48-E920-48DE-B596-D4EAF1A6BCDE}" srcOrd="4" destOrd="0" presId="urn:microsoft.com/office/officeart/2005/8/layout/hierarchy1"/>
    <dgm:cxn modelId="{F64CF21D-E612-442E-92B1-28D69846BA50}" type="presParOf" srcId="{D44A7766-E842-4922-A435-918E6317B24C}" destId="{6C62B650-04CD-49A3-A49C-9BAEF55174DF}" srcOrd="5" destOrd="0" presId="urn:microsoft.com/office/officeart/2005/8/layout/hierarchy1"/>
    <dgm:cxn modelId="{CA08F6E6-A3DD-4844-BEBF-B34F2D91A1EF}" type="presParOf" srcId="{6C62B650-04CD-49A3-A49C-9BAEF55174DF}" destId="{41D0B084-B432-47DA-898E-7314D12FD5D1}" srcOrd="0" destOrd="0" presId="urn:microsoft.com/office/officeart/2005/8/layout/hierarchy1"/>
    <dgm:cxn modelId="{7173C323-2427-4A96-8848-BCAD52193FA8}" type="presParOf" srcId="{41D0B084-B432-47DA-898E-7314D12FD5D1}" destId="{BD24AA72-112F-4EAA-AE85-418E4C48FA84}" srcOrd="0" destOrd="0" presId="urn:microsoft.com/office/officeart/2005/8/layout/hierarchy1"/>
    <dgm:cxn modelId="{6D39C9B4-368E-48E4-B277-10551BBA7A98}" type="presParOf" srcId="{41D0B084-B432-47DA-898E-7314D12FD5D1}" destId="{04F37706-4352-4714-8E0C-EA5DABAA0847}" srcOrd="1" destOrd="0" presId="urn:microsoft.com/office/officeart/2005/8/layout/hierarchy1"/>
    <dgm:cxn modelId="{C1A764BD-80FD-42F2-A6A1-A175E62BD4F5}" type="presParOf" srcId="{6C62B650-04CD-49A3-A49C-9BAEF55174DF}" destId="{6409D4F9-D75D-4BD2-AE52-B9F60BE30A24}" srcOrd="1" destOrd="0" presId="urn:microsoft.com/office/officeart/2005/8/layout/hierarchy1"/>
    <dgm:cxn modelId="{CAC64BA0-558B-42E1-9DFA-26D0680C82E6}" type="presParOf" srcId="{D44A7766-E842-4922-A435-918E6317B24C}" destId="{15F7EADD-77D8-4D55-B664-28A535399BA5}" srcOrd="6" destOrd="0" presId="urn:microsoft.com/office/officeart/2005/8/layout/hierarchy1"/>
    <dgm:cxn modelId="{9DAD0BD7-4CBC-4FBC-9D11-80609B00068E}" type="presParOf" srcId="{D44A7766-E842-4922-A435-918E6317B24C}" destId="{6FF579D4-4CBA-4696-BF43-7949D83BF87D}" srcOrd="7" destOrd="0" presId="urn:microsoft.com/office/officeart/2005/8/layout/hierarchy1"/>
    <dgm:cxn modelId="{6D62EC56-0822-436C-9F3D-F97A7C4A900D}" type="presParOf" srcId="{6FF579D4-4CBA-4696-BF43-7949D83BF87D}" destId="{0377D933-E85B-4709-AD7C-9345C34618F1}" srcOrd="0" destOrd="0" presId="urn:microsoft.com/office/officeart/2005/8/layout/hierarchy1"/>
    <dgm:cxn modelId="{5F070ACB-B6FE-43CE-99FF-5456D0EC9CDF}" type="presParOf" srcId="{0377D933-E85B-4709-AD7C-9345C34618F1}" destId="{211D9F40-43FF-44DB-8527-E7618C98285A}" srcOrd="0" destOrd="0" presId="urn:microsoft.com/office/officeart/2005/8/layout/hierarchy1"/>
    <dgm:cxn modelId="{F91A4CCF-5360-4777-9997-DCDA52F22B98}" type="presParOf" srcId="{0377D933-E85B-4709-AD7C-9345C34618F1}" destId="{822C2F79-3C84-4A1F-994F-405406729E2F}" srcOrd="1" destOrd="0" presId="urn:microsoft.com/office/officeart/2005/8/layout/hierarchy1"/>
    <dgm:cxn modelId="{78198611-3726-4EE4-A257-DE2AF3A1F373}" type="presParOf" srcId="{6FF579D4-4CBA-4696-BF43-7949D83BF87D}" destId="{7F74D788-AB1A-4FA1-9B3E-A71752EBF58D}" srcOrd="1" destOrd="0" presId="urn:microsoft.com/office/officeart/2005/8/layout/hierarchy1"/>
    <dgm:cxn modelId="{2E3E7033-F86E-4022-BD44-D89AA4B5D3DD}" type="presParOf" srcId="{82287B48-7142-4B84-827C-9612DA797AF9}" destId="{19354105-D90B-445B-8501-ECE206D28872}" srcOrd="1" destOrd="0" presId="urn:microsoft.com/office/officeart/2005/8/layout/hierarchy1"/>
    <dgm:cxn modelId="{090F5BD3-A80D-458F-B489-A73CBA4118C7}" type="presParOf" srcId="{19354105-D90B-445B-8501-ECE206D28872}" destId="{18706D5C-2A4B-4D57-BE0B-D54DE4E02B18}" srcOrd="0" destOrd="0" presId="urn:microsoft.com/office/officeart/2005/8/layout/hierarchy1"/>
    <dgm:cxn modelId="{2A7A6532-C300-4B40-9C51-97D56B64D8EE}" type="presParOf" srcId="{18706D5C-2A4B-4D57-BE0B-D54DE4E02B18}" destId="{CC917B89-843E-42A3-8137-152B5E71C7E9}" srcOrd="0" destOrd="0" presId="urn:microsoft.com/office/officeart/2005/8/layout/hierarchy1"/>
    <dgm:cxn modelId="{84401225-865B-4B54-8664-C8AC734211D6}" type="presParOf" srcId="{18706D5C-2A4B-4D57-BE0B-D54DE4E02B18}" destId="{B8F968CE-F8BA-4678-B535-6B4968B2B09F}" srcOrd="1" destOrd="0" presId="urn:microsoft.com/office/officeart/2005/8/layout/hierarchy1"/>
    <dgm:cxn modelId="{B102353E-0BC7-4208-8FC2-C1468EF9AB86}" type="presParOf" srcId="{19354105-D90B-445B-8501-ECE206D28872}" destId="{982F03D8-B44E-472C-8944-7C7DDBC1C82A}" srcOrd="1" destOrd="0" presId="urn:microsoft.com/office/officeart/2005/8/layout/hierarchy1"/>
    <dgm:cxn modelId="{3C955C11-DE6C-4201-A103-C19AB37059B3}" type="presParOf" srcId="{982F03D8-B44E-472C-8944-7C7DDBC1C82A}" destId="{0AC39D77-2786-450B-88C7-03AFCA45739E}" srcOrd="0" destOrd="0" presId="urn:microsoft.com/office/officeart/2005/8/layout/hierarchy1"/>
    <dgm:cxn modelId="{473363C5-6DBD-491C-BD3D-28E8400BDF7E}" type="presParOf" srcId="{982F03D8-B44E-472C-8944-7C7DDBC1C82A}" destId="{8F823D8C-D6B9-4647-86DC-0A0F2C23F4E5}" srcOrd="1" destOrd="0" presId="urn:microsoft.com/office/officeart/2005/8/layout/hierarchy1"/>
    <dgm:cxn modelId="{4B76AABC-4763-4936-9919-FE07457E516C}" type="presParOf" srcId="{8F823D8C-D6B9-4647-86DC-0A0F2C23F4E5}" destId="{43B86371-142A-44EF-B8BE-58F0C3BAE0D0}" srcOrd="0" destOrd="0" presId="urn:microsoft.com/office/officeart/2005/8/layout/hierarchy1"/>
    <dgm:cxn modelId="{8543E231-1F07-442B-BB44-B5E198F2045F}" type="presParOf" srcId="{43B86371-142A-44EF-B8BE-58F0C3BAE0D0}" destId="{30D93E5B-347D-45A4-B3F9-415041A4C8B0}" srcOrd="0" destOrd="0" presId="urn:microsoft.com/office/officeart/2005/8/layout/hierarchy1"/>
    <dgm:cxn modelId="{9A69CC94-BC36-4EA1-A35F-ADB7934AE2C0}" type="presParOf" srcId="{43B86371-142A-44EF-B8BE-58F0C3BAE0D0}" destId="{1987D703-157A-4D0B-BE52-9150ABC63939}" srcOrd="1" destOrd="0" presId="urn:microsoft.com/office/officeart/2005/8/layout/hierarchy1"/>
    <dgm:cxn modelId="{4BB2F899-0755-4E54-8DB8-FFB4B183E166}" type="presParOf" srcId="{8F823D8C-D6B9-4647-86DC-0A0F2C23F4E5}" destId="{91099F1A-551F-4427-B72D-06D6436E6279}" srcOrd="1" destOrd="0" presId="urn:microsoft.com/office/officeart/2005/8/layout/hierarchy1"/>
    <dgm:cxn modelId="{6EFDC51A-3D1C-41E7-8BB3-E2BAEE0A9A7F}" type="presParOf" srcId="{982F03D8-B44E-472C-8944-7C7DDBC1C82A}" destId="{0B7351D3-55CB-4758-8B44-D433671FFE16}" srcOrd="2" destOrd="0" presId="urn:microsoft.com/office/officeart/2005/8/layout/hierarchy1"/>
    <dgm:cxn modelId="{6B292738-20CC-4379-8AFE-62B4AA32ACB6}" type="presParOf" srcId="{982F03D8-B44E-472C-8944-7C7DDBC1C82A}" destId="{D646A66C-F3E8-4C0F-AD5B-2B619CC6F8AF}" srcOrd="3" destOrd="0" presId="urn:microsoft.com/office/officeart/2005/8/layout/hierarchy1"/>
    <dgm:cxn modelId="{FF3DCBDA-45F5-4F3C-85CD-6877F8A10AD8}" type="presParOf" srcId="{D646A66C-F3E8-4C0F-AD5B-2B619CC6F8AF}" destId="{6C91415E-255A-45A0-9554-AAF574A2202B}" srcOrd="0" destOrd="0" presId="urn:microsoft.com/office/officeart/2005/8/layout/hierarchy1"/>
    <dgm:cxn modelId="{B5778A94-7B7F-4B09-B264-675063103D34}" type="presParOf" srcId="{6C91415E-255A-45A0-9554-AAF574A2202B}" destId="{E64F5547-847B-4342-85F6-F80A498C44FD}" srcOrd="0" destOrd="0" presId="urn:microsoft.com/office/officeart/2005/8/layout/hierarchy1"/>
    <dgm:cxn modelId="{16C92F3C-4706-4B9A-9279-E0EE1741CAC3}" type="presParOf" srcId="{6C91415E-255A-45A0-9554-AAF574A2202B}" destId="{E1A98710-71F3-465E-BFE0-1C6464C489B3}" srcOrd="1" destOrd="0" presId="urn:microsoft.com/office/officeart/2005/8/layout/hierarchy1"/>
    <dgm:cxn modelId="{B4A2E1A7-F94D-42C3-B83D-C3DBFC7A8D8F}" type="presParOf" srcId="{D646A66C-F3E8-4C0F-AD5B-2B619CC6F8AF}" destId="{2B9A7E50-7FA1-4BCE-B3D6-A95E5E36419E}" srcOrd="1" destOrd="0" presId="urn:microsoft.com/office/officeart/2005/8/layout/hierarchy1"/>
    <dgm:cxn modelId="{7C46776F-1C7D-489B-9DBF-C49D572C334E}" type="presParOf" srcId="{2B9A7E50-7FA1-4BCE-B3D6-A95E5E36419E}" destId="{0DA60F7B-A748-4B15-BBC1-EBB6DF76E9A9}" srcOrd="0" destOrd="0" presId="urn:microsoft.com/office/officeart/2005/8/layout/hierarchy1"/>
    <dgm:cxn modelId="{D9A0950D-49FB-4B89-B531-E03F68DA0AF8}" type="presParOf" srcId="{2B9A7E50-7FA1-4BCE-B3D6-A95E5E36419E}" destId="{073DEBF8-9B6B-4053-B563-B539C4DA520D}" srcOrd="1" destOrd="0" presId="urn:microsoft.com/office/officeart/2005/8/layout/hierarchy1"/>
    <dgm:cxn modelId="{4DBBAAB3-BDF4-4097-A240-FFE339947A86}" type="presParOf" srcId="{073DEBF8-9B6B-4053-B563-B539C4DA520D}" destId="{3AE12387-3F93-4A61-9F55-3D2B2809D5B7}" srcOrd="0" destOrd="0" presId="urn:microsoft.com/office/officeart/2005/8/layout/hierarchy1"/>
    <dgm:cxn modelId="{893BEEF3-0A02-4577-9A14-AB0A82890D2D}" type="presParOf" srcId="{3AE12387-3F93-4A61-9F55-3D2B2809D5B7}" destId="{B04E941F-0DD0-4245-A461-DCBD44A91272}" srcOrd="0" destOrd="0" presId="urn:microsoft.com/office/officeart/2005/8/layout/hierarchy1"/>
    <dgm:cxn modelId="{F459B358-EDDF-49EC-BAEC-A1077DDD631E}" type="presParOf" srcId="{3AE12387-3F93-4A61-9F55-3D2B2809D5B7}" destId="{8AAA7354-CA84-428D-9BCD-5ADB0C1A00FD}" srcOrd="1" destOrd="0" presId="urn:microsoft.com/office/officeart/2005/8/layout/hierarchy1"/>
    <dgm:cxn modelId="{3A4B2A6E-DF01-448A-A30F-193201A5E039}" type="presParOf" srcId="{073DEBF8-9B6B-4053-B563-B539C4DA520D}" destId="{484CB811-0FAC-4C5B-8A82-13C32177908A}" srcOrd="1" destOrd="0" presId="urn:microsoft.com/office/officeart/2005/8/layout/hierarchy1"/>
    <dgm:cxn modelId="{3B9C38C1-642C-42EA-8435-E675907688A5}" type="presParOf" srcId="{2B9A7E50-7FA1-4BCE-B3D6-A95E5E36419E}" destId="{1F0711B5-F7BE-4FB9-8A36-193B0C31923B}" srcOrd="2" destOrd="0" presId="urn:microsoft.com/office/officeart/2005/8/layout/hierarchy1"/>
    <dgm:cxn modelId="{37BC9B9E-3045-41EE-8564-ECE4563919D3}" type="presParOf" srcId="{2B9A7E50-7FA1-4BCE-B3D6-A95E5E36419E}" destId="{8C5A0C02-0F09-4AC8-B6C4-38674193E7D9}" srcOrd="3" destOrd="0" presId="urn:microsoft.com/office/officeart/2005/8/layout/hierarchy1"/>
    <dgm:cxn modelId="{92515875-5A5D-4A4F-B205-AEA59C1147CA}" type="presParOf" srcId="{8C5A0C02-0F09-4AC8-B6C4-38674193E7D9}" destId="{5C8D225A-5585-4D0F-9B97-5C1FD3501646}" srcOrd="0" destOrd="0" presId="urn:microsoft.com/office/officeart/2005/8/layout/hierarchy1"/>
    <dgm:cxn modelId="{F43DDADF-EC0B-4E07-8103-F8BE2E9870DB}" type="presParOf" srcId="{5C8D225A-5585-4D0F-9B97-5C1FD3501646}" destId="{D88069F9-7936-4794-A3CA-D471B6A7ACD7}" srcOrd="0" destOrd="0" presId="urn:microsoft.com/office/officeart/2005/8/layout/hierarchy1"/>
    <dgm:cxn modelId="{7D9018EA-D39D-42B8-AE6D-32AFF8E555E4}" type="presParOf" srcId="{5C8D225A-5585-4D0F-9B97-5C1FD3501646}" destId="{64674CE2-6C42-4C2F-8790-34F52E262C89}" srcOrd="1" destOrd="0" presId="urn:microsoft.com/office/officeart/2005/8/layout/hierarchy1"/>
    <dgm:cxn modelId="{01159B9E-4FDB-4638-BEEA-9E8F79BB9854}" type="presParOf" srcId="{8C5A0C02-0F09-4AC8-B6C4-38674193E7D9}" destId="{5AF4DCBC-9E74-4996-8589-A0518A01BCF9}"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173C89A-BF4D-412E-B92E-2662829A4BE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DAC4EB08-2B95-455C-A268-94A88F7000B5}">
      <dgm:prSet phldrT="[Text]" custT="1"/>
      <dgm:spPr>
        <a:solidFill>
          <a:schemeClr val="bg1"/>
        </a:solidFill>
      </dgm:spPr>
      <dgm:t>
        <a:bodyPr/>
        <a:lstStyle/>
        <a:p>
          <a:r>
            <a:rPr lang="sr-Cyrl-RS" sz="2000" dirty="0">
              <a:solidFill>
                <a:schemeClr val="tx1"/>
              </a:solidFill>
            </a:rPr>
            <a:t>ОБЛИЦИ</a:t>
          </a:r>
          <a:r>
            <a:rPr lang="en-US" sz="2000" dirty="0">
              <a:solidFill>
                <a:schemeClr val="tx1"/>
              </a:solidFill>
            </a:rPr>
            <a:t> </a:t>
          </a:r>
          <a:r>
            <a:rPr lang="sr-Cyrl-RS" sz="2000" dirty="0">
              <a:solidFill>
                <a:schemeClr val="tx1"/>
              </a:solidFill>
            </a:rPr>
            <a:t>ИМОВИНЕ</a:t>
          </a:r>
          <a:endParaRPr lang="en-GB" sz="2000" dirty="0">
            <a:solidFill>
              <a:schemeClr val="tx1"/>
            </a:solidFill>
          </a:endParaRPr>
        </a:p>
      </dgm:t>
    </dgm:pt>
    <dgm:pt modelId="{0C92A281-1B55-408F-A635-3A8744325858}" type="parTrans" cxnId="{09124B87-9564-49AB-A2F4-1291D0E864D4}">
      <dgm:prSet/>
      <dgm:spPr/>
      <dgm:t>
        <a:bodyPr/>
        <a:lstStyle/>
        <a:p>
          <a:endParaRPr lang="en-GB" sz="1400"/>
        </a:p>
      </dgm:t>
    </dgm:pt>
    <dgm:pt modelId="{676A5E97-5644-4E92-A0CC-6F60D8A516E2}" type="sibTrans" cxnId="{09124B87-9564-49AB-A2F4-1291D0E864D4}">
      <dgm:prSet/>
      <dgm:spPr/>
      <dgm:t>
        <a:bodyPr/>
        <a:lstStyle/>
        <a:p>
          <a:endParaRPr lang="en-GB" sz="1400"/>
        </a:p>
      </dgm:t>
    </dgm:pt>
    <dgm:pt modelId="{9F12670E-B125-4C0D-9831-0FE70DB5F4BB}">
      <dgm:prSet phldrT="[Text]" custT="1"/>
      <dgm:spPr>
        <a:solidFill>
          <a:schemeClr val="bg1"/>
        </a:solidFill>
      </dgm:spPr>
      <dgm:t>
        <a:bodyPr/>
        <a:lstStyle/>
        <a:p>
          <a:r>
            <a:rPr lang="sr-Cyrl-RS" sz="2000" dirty="0">
              <a:solidFill>
                <a:schemeClr val="tx1"/>
              </a:solidFill>
            </a:rPr>
            <a:t>ПОРЕКЛО ИМОВИНЕ</a:t>
          </a:r>
          <a:endParaRPr lang="en-GB" sz="2000" dirty="0">
            <a:solidFill>
              <a:schemeClr val="tx1"/>
            </a:solidFill>
          </a:endParaRPr>
        </a:p>
      </dgm:t>
    </dgm:pt>
    <dgm:pt modelId="{5A122778-DCC8-45B2-958F-AB1F9F224C8C}" type="parTrans" cxnId="{444FC1F8-BAE3-4A67-A42E-19D50386B3C6}">
      <dgm:prSet/>
      <dgm:spPr/>
      <dgm:t>
        <a:bodyPr/>
        <a:lstStyle/>
        <a:p>
          <a:endParaRPr lang="en-GB" sz="1400"/>
        </a:p>
      </dgm:t>
    </dgm:pt>
    <dgm:pt modelId="{1531FA70-1723-4288-BDFB-AC984EC16067}" type="sibTrans" cxnId="{444FC1F8-BAE3-4A67-A42E-19D50386B3C6}">
      <dgm:prSet/>
      <dgm:spPr/>
      <dgm:t>
        <a:bodyPr/>
        <a:lstStyle/>
        <a:p>
          <a:endParaRPr lang="en-GB" sz="1400"/>
        </a:p>
      </dgm:t>
    </dgm:pt>
    <dgm:pt modelId="{B7F5D337-D1B8-482E-8344-795AB0A62360}">
      <dgm:prSet phldrT="[Text]" custT="1"/>
      <dgm:spPr/>
      <dgm:t>
        <a:bodyPr/>
        <a:lstStyle/>
        <a:p>
          <a:r>
            <a:rPr lang="sr-Cyrl-RS" sz="2000" dirty="0"/>
            <a:t>СТАЛНА СРЕДСТВА 500</a:t>
          </a:r>
          <a:endParaRPr lang="en-GB" sz="2000" dirty="0"/>
        </a:p>
      </dgm:t>
    </dgm:pt>
    <dgm:pt modelId="{28C7947D-C1D7-49D9-AC04-EC34AC09FD66}" type="parTrans" cxnId="{FC9E346A-4603-49E4-A98D-DE46921D478E}">
      <dgm:prSet/>
      <dgm:spPr/>
      <dgm:t>
        <a:bodyPr/>
        <a:lstStyle/>
        <a:p>
          <a:endParaRPr lang="en-GB" sz="1400"/>
        </a:p>
      </dgm:t>
    </dgm:pt>
    <dgm:pt modelId="{3EC450CD-32AA-4FEB-BDBB-7DD23251A593}" type="sibTrans" cxnId="{FC9E346A-4603-49E4-A98D-DE46921D478E}">
      <dgm:prSet/>
      <dgm:spPr/>
      <dgm:t>
        <a:bodyPr/>
        <a:lstStyle/>
        <a:p>
          <a:endParaRPr lang="en-GB" sz="1400"/>
        </a:p>
      </dgm:t>
    </dgm:pt>
    <dgm:pt modelId="{651382F4-C9C1-44DC-B2C1-B3C45281FC13}">
      <dgm:prSet phldrT="[Text]" custT="1"/>
      <dgm:spPr/>
      <dgm:t>
        <a:bodyPr/>
        <a:lstStyle/>
        <a:p>
          <a:r>
            <a:rPr lang="sr-Cyrl-RS" sz="2000" dirty="0"/>
            <a:t>КАПИТАЛ (нето имовина) 600</a:t>
          </a:r>
          <a:endParaRPr lang="en-GB" sz="2000" dirty="0"/>
        </a:p>
      </dgm:t>
    </dgm:pt>
    <dgm:pt modelId="{56958146-D8B0-4247-B2B5-64265D3F42A1}" type="parTrans" cxnId="{E841E059-6945-4433-AC4A-37F50E0B4009}">
      <dgm:prSet/>
      <dgm:spPr/>
      <dgm:t>
        <a:bodyPr/>
        <a:lstStyle/>
        <a:p>
          <a:endParaRPr lang="en-GB" sz="1400"/>
        </a:p>
      </dgm:t>
    </dgm:pt>
    <dgm:pt modelId="{3EE22DFB-A00F-404B-AE3C-76FCC7D10151}" type="sibTrans" cxnId="{E841E059-6945-4433-AC4A-37F50E0B4009}">
      <dgm:prSet/>
      <dgm:spPr/>
      <dgm:t>
        <a:bodyPr/>
        <a:lstStyle/>
        <a:p>
          <a:endParaRPr lang="en-GB" sz="1400"/>
        </a:p>
      </dgm:t>
    </dgm:pt>
    <dgm:pt modelId="{B41E7013-8095-48B6-A583-BD365D262CE0}">
      <dgm:prSet phldrT="[Text]" custT="1"/>
      <dgm:spPr/>
      <dgm:t>
        <a:bodyPr/>
        <a:lstStyle/>
        <a:p>
          <a:r>
            <a:rPr lang="sr-Cyrl-RS" sz="2000" dirty="0"/>
            <a:t>ОБРТНА СРЕДСТВА 300</a:t>
          </a:r>
          <a:endParaRPr lang="en-GB" sz="2000" dirty="0"/>
        </a:p>
      </dgm:t>
    </dgm:pt>
    <dgm:pt modelId="{6171A8D7-4E25-4810-8218-3F3C24C604F6}" type="parTrans" cxnId="{5F57E114-4333-4F87-8B57-2872B37820C9}">
      <dgm:prSet/>
      <dgm:spPr/>
      <dgm:t>
        <a:bodyPr/>
        <a:lstStyle/>
        <a:p>
          <a:endParaRPr lang="en-GB" sz="1400"/>
        </a:p>
      </dgm:t>
    </dgm:pt>
    <dgm:pt modelId="{EA0FF978-13CA-42FA-8ACD-ADF4FDB4B0D3}" type="sibTrans" cxnId="{5F57E114-4333-4F87-8B57-2872B37820C9}">
      <dgm:prSet/>
      <dgm:spPr/>
      <dgm:t>
        <a:bodyPr/>
        <a:lstStyle/>
        <a:p>
          <a:endParaRPr lang="en-GB" sz="1400"/>
        </a:p>
      </dgm:t>
    </dgm:pt>
    <dgm:pt modelId="{8CE08A32-A04E-4932-8A8B-5ABE80F4A0A3}">
      <dgm:prSet phldrT="[Text]" custT="1"/>
      <dgm:spPr/>
      <dgm:t>
        <a:bodyPr/>
        <a:lstStyle/>
        <a:p>
          <a:r>
            <a:rPr lang="sr-Cyrl-RS" sz="2000" dirty="0"/>
            <a:t>ОБАВЕЗЕ 200</a:t>
          </a:r>
          <a:endParaRPr lang="en-GB" sz="2000" dirty="0"/>
        </a:p>
      </dgm:t>
    </dgm:pt>
    <dgm:pt modelId="{2FFF5B1D-323F-42C1-AFB2-B4C6B248312D}" type="parTrans" cxnId="{9E628C44-BBB2-486B-A612-CC06DE9A1D1D}">
      <dgm:prSet/>
      <dgm:spPr/>
      <dgm:t>
        <a:bodyPr/>
        <a:lstStyle/>
        <a:p>
          <a:endParaRPr lang="en-GB" sz="1400"/>
        </a:p>
      </dgm:t>
    </dgm:pt>
    <dgm:pt modelId="{E920C4D2-6739-46F0-9440-71B5E6D65250}" type="sibTrans" cxnId="{9E628C44-BBB2-486B-A612-CC06DE9A1D1D}">
      <dgm:prSet/>
      <dgm:spPr/>
      <dgm:t>
        <a:bodyPr/>
        <a:lstStyle/>
        <a:p>
          <a:endParaRPr lang="en-GB" sz="1400"/>
        </a:p>
      </dgm:t>
    </dgm:pt>
    <dgm:pt modelId="{56A69B19-1D42-45AB-94AC-382FE3779B71}">
      <dgm:prSet phldrT="[Text]" custT="1"/>
      <dgm:spPr/>
      <dgm:t>
        <a:bodyPr/>
        <a:lstStyle/>
        <a:p>
          <a:r>
            <a:rPr lang="sr-Cyrl-RS" sz="2000" dirty="0"/>
            <a:t>УКУПНА СРЕДСТВА (АКТИВА) 800</a:t>
          </a:r>
          <a:endParaRPr lang="en-GB" sz="2000" dirty="0"/>
        </a:p>
      </dgm:t>
    </dgm:pt>
    <dgm:pt modelId="{E4FCFFD8-569D-4C42-B7DA-93A711AF46C0}" type="parTrans" cxnId="{D2758D04-E645-46ED-AB19-17CFD03DB22E}">
      <dgm:prSet/>
      <dgm:spPr/>
      <dgm:t>
        <a:bodyPr/>
        <a:lstStyle/>
        <a:p>
          <a:endParaRPr lang="en-GB" sz="1400"/>
        </a:p>
      </dgm:t>
    </dgm:pt>
    <dgm:pt modelId="{A79A3A99-5EE0-4738-AFC2-1B5B86029E41}" type="sibTrans" cxnId="{D2758D04-E645-46ED-AB19-17CFD03DB22E}">
      <dgm:prSet/>
      <dgm:spPr/>
      <dgm:t>
        <a:bodyPr/>
        <a:lstStyle/>
        <a:p>
          <a:endParaRPr lang="en-GB" sz="1400"/>
        </a:p>
      </dgm:t>
    </dgm:pt>
    <dgm:pt modelId="{FCB4B7EE-DD6F-44EE-AF25-3A97DE78373A}">
      <dgm:prSet phldrT="[Text]" custT="1"/>
      <dgm:spPr/>
      <dgm:t>
        <a:bodyPr/>
        <a:lstStyle/>
        <a:p>
          <a:r>
            <a:rPr lang="sr-Cyrl-RS" sz="2000" dirty="0"/>
            <a:t>УКУПНИ ИЗВОРИ (ПАСИВА) 800</a:t>
          </a:r>
          <a:endParaRPr lang="en-GB" sz="2000" dirty="0"/>
        </a:p>
      </dgm:t>
    </dgm:pt>
    <dgm:pt modelId="{7EC9863F-F2B2-4F77-B6FC-D34855553CD7}" type="parTrans" cxnId="{6CF4555F-A997-4753-93B7-6F76FD625087}">
      <dgm:prSet/>
      <dgm:spPr/>
      <dgm:t>
        <a:bodyPr/>
        <a:lstStyle/>
        <a:p>
          <a:endParaRPr lang="en-GB" sz="1400"/>
        </a:p>
      </dgm:t>
    </dgm:pt>
    <dgm:pt modelId="{4155FF07-69FE-4BFF-BEAB-3C90E4822AF2}" type="sibTrans" cxnId="{6CF4555F-A997-4753-93B7-6F76FD625087}">
      <dgm:prSet/>
      <dgm:spPr/>
      <dgm:t>
        <a:bodyPr/>
        <a:lstStyle/>
        <a:p>
          <a:endParaRPr lang="en-GB" sz="1400"/>
        </a:p>
      </dgm:t>
    </dgm:pt>
    <dgm:pt modelId="{345ABDD4-D363-4DE2-B457-1CB78FECDF40}" type="pres">
      <dgm:prSet presAssocID="{5173C89A-BF4D-412E-B92E-2662829A4BEE}" presName="diagram" presStyleCnt="0">
        <dgm:presLayoutVars>
          <dgm:dir/>
          <dgm:resizeHandles val="exact"/>
        </dgm:presLayoutVars>
      </dgm:prSet>
      <dgm:spPr/>
    </dgm:pt>
    <dgm:pt modelId="{C7788447-EF29-48DC-959C-CBF88E6D0E49}" type="pres">
      <dgm:prSet presAssocID="{DAC4EB08-2B95-455C-A268-94A88F7000B5}" presName="node" presStyleLbl="node1" presStyleIdx="0" presStyleCnt="8">
        <dgm:presLayoutVars>
          <dgm:bulletEnabled val="1"/>
        </dgm:presLayoutVars>
      </dgm:prSet>
      <dgm:spPr/>
    </dgm:pt>
    <dgm:pt modelId="{6B2A2E44-2518-4A5E-9566-BF67D19FBD7F}" type="pres">
      <dgm:prSet presAssocID="{676A5E97-5644-4E92-A0CC-6F60D8A516E2}" presName="sibTrans" presStyleCnt="0"/>
      <dgm:spPr/>
    </dgm:pt>
    <dgm:pt modelId="{B956EC71-2787-474F-AB58-0AD3BA1D082D}" type="pres">
      <dgm:prSet presAssocID="{9F12670E-B125-4C0D-9831-0FE70DB5F4BB}" presName="node" presStyleLbl="node1" presStyleIdx="1" presStyleCnt="8">
        <dgm:presLayoutVars>
          <dgm:bulletEnabled val="1"/>
        </dgm:presLayoutVars>
      </dgm:prSet>
      <dgm:spPr/>
    </dgm:pt>
    <dgm:pt modelId="{3E646C6D-9A00-4550-B7AF-35F50CC77304}" type="pres">
      <dgm:prSet presAssocID="{1531FA70-1723-4288-BDFB-AC984EC16067}" presName="sibTrans" presStyleCnt="0"/>
      <dgm:spPr/>
    </dgm:pt>
    <dgm:pt modelId="{8F76CE24-92BA-4B26-8906-A28A6C4C299F}" type="pres">
      <dgm:prSet presAssocID="{B7F5D337-D1B8-482E-8344-795AB0A62360}" presName="node" presStyleLbl="node1" presStyleIdx="2" presStyleCnt="8">
        <dgm:presLayoutVars>
          <dgm:bulletEnabled val="1"/>
        </dgm:presLayoutVars>
      </dgm:prSet>
      <dgm:spPr/>
    </dgm:pt>
    <dgm:pt modelId="{B9529EE2-83CF-4E31-BAD1-BFA8F44AE1C1}" type="pres">
      <dgm:prSet presAssocID="{3EC450CD-32AA-4FEB-BDBB-7DD23251A593}" presName="sibTrans" presStyleCnt="0"/>
      <dgm:spPr/>
    </dgm:pt>
    <dgm:pt modelId="{088A7AC6-A388-4CD6-AE68-7698AC6C3F46}" type="pres">
      <dgm:prSet presAssocID="{651382F4-C9C1-44DC-B2C1-B3C45281FC13}" presName="node" presStyleLbl="node1" presStyleIdx="3" presStyleCnt="8">
        <dgm:presLayoutVars>
          <dgm:bulletEnabled val="1"/>
        </dgm:presLayoutVars>
      </dgm:prSet>
      <dgm:spPr/>
    </dgm:pt>
    <dgm:pt modelId="{F26BF250-F3AE-4D28-A0CB-958575BB9D10}" type="pres">
      <dgm:prSet presAssocID="{3EE22DFB-A00F-404B-AE3C-76FCC7D10151}" presName="sibTrans" presStyleCnt="0"/>
      <dgm:spPr/>
    </dgm:pt>
    <dgm:pt modelId="{507D1FBD-E9A0-44ED-B114-24BF3381F98E}" type="pres">
      <dgm:prSet presAssocID="{B41E7013-8095-48B6-A583-BD365D262CE0}" presName="node" presStyleLbl="node1" presStyleIdx="4" presStyleCnt="8">
        <dgm:presLayoutVars>
          <dgm:bulletEnabled val="1"/>
        </dgm:presLayoutVars>
      </dgm:prSet>
      <dgm:spPr/>
    </dgm:pt>
    <dgm:pt modelId="{0E3C2AEC-7B12-467C-9BE5-F84A31805331}" type="pres">
      <dgm:prSet presAssocID="{EA0FF978-13CA-42FA-8ACD-ADF4FDB4B0D3}" presName="sibTrans" presStyleCnt="0"/>
      <dgm:spPr/>
    </dgm:pt>
    <dgm:pt modelId="{096D3A18-83DC-4CFF-956B-45B7B0413596}" type="pres">
      <dgm:prSet presAssocID="{8CE08A32-A04E-4932-8A8B-5ABE80F4A0A3}" presName="node" presStyleLbl="node1" presStyleIdx="5" presStyleCnt="8">
        <dgm:presLayoutVars>
          <dgm:bulletEnabled val="1"/>
        </dgm:presLayoutVars>
      </dgm:prSet>
      <dgm:spPr/>
    </dgm:pt>
    <dgm:pt modelId="{8A0082B7-D784-4AE8-BF90-583FA45B4BC6}" type="pres">
      <dgm:prSet presAssocID="{E920C4D2-6739-46F0-9440-71B5E6D65250}" presName="sibTrans" presStyleCnt="0"/>
      <dgm:spPr/>
    </dgm:pt>
    <dgm:pt modelId="{8D147928-E938-4D6C-A4FB-F1053160AEED}" type="pres">
      <dgm:prSet presAssocID="{56A69B19-1D42-45AB-94AC-382FE3779B71}" presName="node" presStyleLbl="node1" presStyleIdx="6" presStyleCnt="8">
        <dgm:presLayoutVars>
          <dgm:bulletEnabled val="1"/>
        </dgm:presLayoutVars>
      </dgm:prSet>
      <dgm:spPr/>
    </dgm:pt>
    <dgm:pt modelId="{82EFE0E2-BC07-406B-AB32-C445C402A008}" type="pres">
      <dgm:prSet presAssocID="{A79A3A99-5EE0-4738-AFC2-1B5B86029E41}" presName="sibTrans" presStyleCnt="0"/>
      <dgm:spPr/>
    </dgm:pt>
    <dgm:pt modelId="{26A54D0A-B63A-48F5-A92A-80D638F5095B}" type="pres">
      <dgm:prSet presAssocID="{FCB4B7EE-DD6F-44EE-AF25-3A97DE78373A}" presName="node" presStyleLbl="node1" presStyleIdx="7" presStyleCnt="8">
        <dgm:presLayoutVars>
          <dgm:bulletEnabled val="1"/>
        </dgm:presLayoutVars>
      </dgm:prSet>
      <dgm:spPr/>
    </dgm:pt>
  </dgm:ptLst>
  <dgm:cxnLst>
    <dgm:cxn modelId="{D2758D04-E645-46ED-AB19-17CFD03DB22E}" srcId="{5173C89A-BF4D-412E-B92E-2662829A4BEE}" destId="{56A69B19-1D42-45AB-94AC-382FE3779B71}" srcOrd="6" destOrd="0" parTransId="{E4FCFFD8-569D-4C42-B7DA-93A711AF46C0}" sibTransId="{A79A3A99-5EE0-4738-AFC2-1B5B86029E41}"/>
    <dgm:cxn modelId="{5F57E114-4333-4F87-8B57-2872B37820C9}" srcId="{5173C89A-BF4D-412E-B92E-2662829A4BEE}" destId="{B41E7013-8095-48B6-A583-BD365D262CE0}" srcOrd="4" destOrd="0" parTransId="{6171A8D7-4E25-4810-8218-3F3C24C604F6}" sibTransId="{EA0FF978-13CA-42FA-8ACD-ADF4FDB4B0D3}"/>
    <dgm:cxn modelId="{7BEF1E16-5F90-4F4B-8237-A680847E51AF}" type="presOf" srcId="{9F12670E-B125-4C0D-9831-0FE70DB5F4BB}" destId="{B956EC71-2787-474F-AB58-0AD3BA1D082D}" srcOrd="0" destOrd="0" presId="urn:microsoft.com/office/officeart/2005/8/layout/default"/>
    <dgm:cxn modelId="{F3ECE73B-4F0E-4A14-89D8-3A909D99960D}" type="presOf" srcId="{8CE08A32-A04E-4932-8A8B-5ABE80F4A0A3}" destId="{096D3A18-83DC-4CFF-956B-45B7B0413596}" srcOrd="0" destOrd="0" presId="urn:microsoft.com/office/officeart/2005/8/layout/default"/>
    <dgm:cxn modelId="{6CF4555F-A997-4753-93B7-6F76FD625087}" srcId="{5173C89A-BF4D-412E-B92E-2662829A4BEE}" destId="{FCB4B7EE-DD6F-44EE-AF25-3A97DE78373A}" srcOrd="7" destOrd="0" parTransId="{7EC9863F-F2B2-4F77-B6FC-D34855553CD7}" sibTransId="{4155FF07-69FE-4BFF-BEAB-3C90E4822AF2}"/>
    <dgm:cxn modelId="{1D419D43-2031-419F-8907-BD476C0AEF9F}" type="presOf" srcId="{DAC4EB08-2B95-455C-A268-94A88F7000B5}" destId="{C7788447-EF29-48DC-959C-CBF88E6D0E49}" srcOrd="0" destOrd="0" presId="urn:microsoft.com/office/officeart/2005/8/layout/default"/>
    <dgm:cxn modelId="{9E628C44-BBB2-486B-A612-CC06DE9A1D1D}" srcId="{5173C89A-BF4D-412E-B92E-2662829A4BEE}" destId="{8CE08A32-A04E-4932-8A8B-5ABE80F4A0A3}" srcOrd="5" destOrd="0" parTransId="{2FFF5B1D-323F-42C1-AFB2-B4C6B248312D}" sibTransId="{E920C4D2-6739-46F0-9440-71B5E6D65250}"/>
    <dgm:cxn modelId="{FC9E346A-4603-49E4-A98D-DE46921D478E}" srcId="{5173C89A-BF4D-412E-B92E-2662829A4BEE}" destId="{B7F5D337-D1B8-482E-8344-795AB0A62360}" srcOrd="2" destOrd="0" parTransId="{28C7947D-C1D7-49D9-AC04-EC34AC09FD66}" sibTransId="{3EC450CD-32AA-4FEB-BDBB-7DD23251A593}"/>
    <dgm:cxn modelId="{B4C4BC77-8C09-42F4-BDD8-E35467728799}" type="presOf" srcId="{B41E7013-8095-48B6-A583-BD365D262CE0}" destId="{507D1FBD-E9A0-44ED-B114-24BF3381F98E}" srcOrd="0" destOrd="0" presId="urn:microsoft.com/office/officeart/2005/8/layout/default"/>
    <dgm:cxn modelId="{E841E059-6945-4433-AC4A-37F50E0B4009}" srcId="{5173C89A-BF4D-412E-B92E-2662829A4BEE}" destId="{651382F4-C9C1-44DC-B2C1-B3C45281FC13}" srcOrd="3" destOrd="0" parTransId="{56958146-D8B0-4247-B2B5-64265D3F42A1}" sibTransId="{3EE22DFB-A00F-404B-AE3C-76FCC7D10151}"/>
    <dgm:cxn modelId="{C909517B-C786-4844-91B6-CF9466333AEF}" type="presOf" srcId="{FCB4B7EE-DD6F-44EE-AF25-3A97DE78373A}" destId="{26A54D0A-B63A-48F5-A92A-80D638F5095B}" srcOrd="0" destOrd="0" presId="urn:microsoft.com/office/officeart/2005/8/layout/default"/>
    <dgm:cxn modelId="{09124B87-9564-49AB-A2F4-1291D0E864D4}" srcId="{5173C89A-BF4D-412E-B92E-2662829A4BEE}" destId="{DAC4EB08-2B95-455C-A268-94A88F7000B5}" srcOrd="0" destOrd="0" parTransId="{0C92A281-1B55-408F-A635-3A8744325858}" sibTransId="{676A5E97-5644-4E92-A0CC-6F60D8A516E2}"/>
    <dgm:cxn modelId="{C7AD9CA5-30E0-414A-B91B-65B4AB434179}" type="presOf" srcId="{5173C89A-BF4D-412E-B92E-2662829A4BEE}" destId="{345ABDD4-D363-4DE2-B457-1CB78FECDF40}" srcOrd="0" destOrd="0" presId="urn:microsoft.com/office/officeart/2005/8/layout/default"/>
    <dgm:cxn modelId="{DAF2C0A9-ACF3-4BDA-B2D7-CDB0941C5153}" type="presOf" srcId="{B7F5D337-D1B8-482E-8344-795AB0A62360}" destId="{8F76CE24-92BA-4B26-8906-A28A6C4C299F}" srcOrd="0" destOrd="0" presId="urn:microsoft.com/office/officeart/2005/8/layout/default"/>
    <dgm:cxn modelId="{6B9FBED6-7FA5-4EA8-8066-B2AD28A96472}" type="presOf" srcId="{651382F4-C9C1-44DC-B2C1-B3C45281FC13}" destId="{088A7AC6-A388-4CD6-AE68-7698AC6C3F46}" srcOrd="0" destOrd="0" presId="urn:microsoft.com/office/officeart/2005/8/layout/default"/>
    <dgm:cxn modelId="{592F19F5-F70D-48A6-8EAA-67B3C4603F4C}" type="presOf" srcId="{56A69B19-1D42-45AB-94AC-382FE3779B71}" destId="{8D147928-E938-4D6C-A4FB-F1053160AEED}" srcOrd="0" destOrd="0" presId="urn:microsoft.com/office/officeart/2005/8/layout/default"/>
    <dgm:cxn modelId="{444FC1F8-BAE3-4A67-A42E-19D50386B3C6}" srcId="{5173C89A-BF4D-412E-B92E-2662829A4BEE}" destId="{9F12670E-B125-4C0D-9831-0FE70DB5F4BB}" srcOrd="1" destOrd="0" parTransId="{5A122778-DCC8-45B2-958F-AB1F9F224C8C}" sibTransId="{1531FA70-1723-4288-BDFB-AC984EC16067}"/>
    <dgm:cxn modelId="{FDE657BE-BB19-45BB-9331-489BE4AEED3D}" type="presParOf" srcId="{345ABDD4-D363-4DE2-B457-1CB78FECDF40}" destId="{C7788447-EF29-48DC-959C-CBF88E6D0E49}" srcOrd="0" destOrd="0" presId="urn:microsoft.com/office/officeart/2005/8/layout/default"/>
    <dgm:cxn modelId="{83950E5D-C7ED-4D5E-91CB-1F8A31DE77FE}" type="presParOf" srcId="{345ABDD4-D363-4DE2-B457-1CB78FECDF40}" destId="{6B2A2E44-2518-4A5E-9566-BF67D19FBD7F}" srcOrd="1" destOrd="0" presId="urn:microsoft.com/office/officeart/2005/8/layout/default"/>
    <dgm:cxn modelId="{5A5A52BB-2E80-48FA-BDA0-321BFEC73B19}" type="presParOf" srcId="{345ABDD4-D363-4DE2-B457-1CB78FECDF40}" destId="{B956EC71-2787-474F-AB58-0AD3BA1D082D}" srcOrd="2" destOrd="0" presId="urn:microsoft.com/office/officeart/2005/8/layout/default"/>
    <dgm:cxn modelId="{75E8DCEB-E4E7-4EBC-B0D3-E1C59A43C617}" type="presParOf" srcId="{345ABDD4-D363-4DE2-B457-1CB78FECDF40}" destId="{3E646C6D-9A00-4550-B7AF-35F50CC77304}" srcOrd="3" destOrd="0" presId="urn:microsoft.com/office/officeart/2005/8/layout/default"/>
    <dgm:cxn modelId="{FE16B6EC-690F-44C6-B04A-0610E67B63F2}" type="presParOf" srcId="{345ABDD4-D363-4DE2-B457-1CB78FECDF40}" destId="{8F76CE24-92BA-4B26-8906-A28A6C4C299F}" srcOrd="4" destOrd="0" presId="urn:microsoft.com/office/officeart/2005/8/layout/default"/>
    <dgm:cxn modelId="{EF88ED13-16B7-4011-BD64-A28651D3445D}" type="presParOf" srcId="{345ABDD4-D363-4DE2-B457-1CB78FECDF40}" destId="{B9529EE2-83CF-4E31-BAD1-BFA8F44AE1C1}" srcOrd="5" destOrd="0" presId="urn:microsoft.com/office/officeart/2005/8/layout/default"/>
    <dgm:cxn modelId="{8C86D383-A813-497F-8A2F-E3B766F6B48F}" type="presParOf" srcId="{345ABDD4-D363-4DE2-B457-1CB78FECDF40}" destId="{088A7AC6-A388-4CD6-AE68-7698AC6C3F46}" srcOrd="6" destOrd="0" presId="urn:microsoft.com/office/officeart/2005/8/layout/default"/>
    <dgm:cxn modelId="{89AA08AF-C9F5-47D3-9992-3E9530CE02F9}" type="presParOf" srcId="{345ABDD4-D363-4DE2-B457-1CB78FECDF40}" destId="{F26BF250-F3AE-4D28-A0CB-958575BB9D10}" srcOrd="7" destOrd="0" presId="urn:microsoft.com/office/officeart/2005/8/layout/default"/>
    <dgm:cxn modelId="{242BA0A8-8AED-4748-BEB3-6B1B7146AFEA}" type="presParOf" srcId="{345ABDD4-D363-4DE2-B457-1CB78FECDF40}" destId="{507D1FBD-E9A0-44ED-B114-24BF3381F98E}" srcOrd="8" destOrd="0" presId="urn:microsoft.com/office/officeart/2005/8/layout/default"/>
    <dgm:cxn modelId="{BE5B96DB-462F-4486-B0B8-49BF182CB65F}" type="presParOf" srcId="{345ABDD4-D363-4DE2-B457-1CB78FECDF40}" destId="{0E3C2AEC-7B12-467C-9BE5-F84A31805331}" srcOrd="9" destOrd="0" presId="urn:microsoft.com/office/officeart/2005/8/layout/default"/>
    <dgm:cxn modelId="{52FCF93E-114F-4CB5-A0AC-52AF042EA1C4}" type="presParOf" srcId="{345ABDD4-D363-4DE2-B457-1CB78FECDF40}" destId="{096D3A18-83DC-4CFF-956B-45B7B0413596}" srcOrd="10" destOrd="0" presId="urn:microsoft.com/office/officeart/2005/8/layout/default"/>
    <dgm:cxn modelId="{8172FB6B-C29C-437D-B8B0-946D64CBB9FB}" type="presParOf" srcId="{345ABDD4-D363-4DE2-B457-1CB78FECDF40}" destId="{8A0082B7-D784-4AE8-BF90-583FA45B4BC6}" srcOrd="11" destOrd="0" presId="urn:microsoft.com/office/officeart/2005/8/layout/default"/>
    <dgm:cxn modelId="{418D288C-04DA-408C-B8D2-E3F9F718A353}" type="presParOf" srcId="{345ABDD4-D363-4DE2-B457-1CB78FECDF40}" destId="{8D147928-E938-4D6C-A4FB-F1053160AEED}" srcOrd="12" destOrd="0" presId="urn:microsoft.com/office/officeart/2005/8/layout/default"/>
    <dgm:cxn modelId="{480E41C8-6113-4997-A281-3C31EC3795CC}" type="presParOf" srcId="{345ABDD4-D363-4DE2-B457-1CB78FECDF40}" destId="{82EFE0E2-BC07-406B-AB32-C445C402A008}" srcOrd="13" destOrd="0" presId="urn:microsoft.com/office/officeart/2005/8/layout/default"/>
    <dgm:cxn modelId="{C45A1D15-5F95-43BC-8953-A87113695BFC}" type="presParOf" srcId="{345ABDD4-D363-4DE2-B457-1CB78FECDF40}" destId="{26A54D0A-B63A-48F5-A92A-80D638F5095B}"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A4087B0-3E1D-44D2-8AB5-B921DABE0457}" type="doc">
      <dgm:prSet loTypeId="urn:microsoft.com/office/officeart/2005/8/layout/equation1" loCatId="relationship" qsTypeId="urn:microsoft.com/office/officeart/2005/8/quickstyle/simple1" qsCatId="simple" csTypeId="urn:microsoft.com/office/officeart/2005/8/colors/accent1_2" csCatId="accent1" phldr="1"/>
      <dgm:spPr/>
    </dgm:pt>
    <dgm:pt modelId="{F4F02A1B-5EDA-4163-9DBA-B80DC758AA4B}">
      <dgm:prSet phldrT="[Text]"/>
      <dgm:spPr/>
      <dgm:t>
        <a:bodyPr/>
        <a:lstStyle/>
        <a:p>
          <a:r>
            <a:rPr lang="sr-Cyrl-RS" dirty="0"/>
            <a:t>АКТИВА 800</a:t>
          </a:r>
          <a:endParaRPr lang="en-GB" dirty="0"/>
        </a:p>
      </dgm:t>
    </dgm:pt>
    <dgm:pt modelId="{37BDAC60-0971-4E10-81BB-62AC6551248E}" type="parTrans" cxnId="{AED0F2CE-0C95-471A-A48E-A476D5141154}">
      <dgm:prSet/>
      <dgm:spPr/>
      <dgm:t>
        <a:bodyPr/>
        <a:lstStyle/>
        <a:p>
          <a:endParaRPr lang="en-GB"/>
        </a:p>
      </dgm:t>
    </dgm:pt>
    <dgm:pt modelId="{9A12B4E7-DEA4-4B6D-8462-3DCD7E474F29}" type="sibTrans" cxnId="{AED0F2CE-0C95-471A-A48E-A476D5141154}">
      <dgm:prSet/>
      <dgm:spPr/>
      <dgm:t>
        <a:bodyPr/>
        <a:lstStyle/>
        <a:p>
          <a:endParaRPr lang="en-GB"/>
        </a:p>
      </dgm:t>
    </dgm:pt>
    <dgm:pt modelId="{BD92ED0A-1A18-4818-A464-14965B140D2A}">
      <dgm:prSet phldrT="[Text]"/>
      <dgm:spPr/>
      <dgm:t>
        <a:bodyPr/>
        <a:lstStyle/>
        <a:p>
          <a:r>
            <a:rPr lang="sr-Cyrl-RS" dirty="0"/>
            <a:t>ПАСИВА 800</a:t>
          </a:r>
          <a:endParaRPr lang="en-GB" dirty="0"/>
        </a:p>
      </dgm:t>
    </dgm:pt>
    <dgm:pt modelId="{359D6F04-94FF-4C1A-8882-5DB49CE35918}" type="parTrans" cxnId="{8E7CF390-B0A5-4C04-8F5A-C2D28AF0CE4E}">
      <dgm:prSet/>
      <dgm:spPr/>
      <dgm:t>
        <a:bodyPr/>
        <a:lstStyle/>
        <a:p>
          <a:endParaRPr lang="en-GB"/>
        </a:p>
      </dgm:t>
    </dgm:pt>
    <dgm:pt modelId="{8AA173AA-E529-48F0-89E5-C0D42E6C8EB6}" type="sibTrans" cxnId="{8E7CF390-B0A5-4C04-8F5A-C2D28AF0CE4E}">
      <dgm:prSet/>
      <dgm:spPr/>
      <dgm:t>
        <a:bodyPr/>
        <a:lstStyle/>
        <a:p>
          <a:endParaRPr lang="en-GB"/>
        </a:p>
      </dgm:t>
    </dgm:pt>
    <dgm:pt modelId="{76A47FC5-FE6C-46CC-951C-8DE3FB7A99CE}" type="pres">
      <dgm:prSet presAssocID="{6A4087B0-3E1D-44D2-8AB5-B921DABE0457}" presName="linearFlow" presStyleCnt="0">
        <dgm:presLayoutVars>
          <dgm:dir/>
          <dgm:resizeHandles val="exact"/>
        </dgm:presLayoutVars>
      </dgm:prSet>
      <dgm:spPr/>
    </dgm:pt>
    <dgm:pt modelId="{C8B12E15-079B-4629-AA12-1765F1B507FC}" type="pres">
      <dgm:prSet presAssocID="{F4F02A1B-5EDA-4163-9DBA-B80DC758AA4B}" presName="node" presStyleLbl="node1" presStyleIdx="0" presStyleCnt="2">
        <dgm:presLayoutVars>
          <dgm:bulletEnabled val="1"/>
        </dgm:presLayoutVars>
      </dgm:prSet>
      <dgm:spPr/>
    </dgm:pt>
    <dgm:pt modelId="{8E1AB01A-7AC3-4969-AE96-8838C92580E0}" type="pres">
      <dgm:prSet presAssocID="{9A12B4E7-DEA4-4B6D-8462-3DCD7E474F29}" presName="spacerL" presStyleCnt="0"/>
      <dgm:spPr/>
    </dgm:pt>
    <dgm:pt modelId="{F896695E-BBEF-4F45-9C68-931642BB202F}" type="pres">
      <dgm:prSet presAssocID="{9A12B4E7-DEA4-4B6D-8462-3DCD7E474F29}" presName="sibTrans" presStyleLbl="sibTrans2D1" presStyleIdx="0" presStyleCnt="1"/>
      <dgm:spPr/>
    </dgm:pt>
    <dgm:pt modelId="{274B9221-B59B-405F-BAF5-895128D1E5B5}" type="pres">
      <dgm:prSet presAssocID="{9A12B4E7-DEA4-4B6D-8462-3DCD7E474F29}" presName="spacerR" presStyleCnt="0"/>
      <dgm:spPr/>
    </dgm:pt>
    <dgm:pt modelId="{F5E4A060-30B1-4A46-9D3E-E2CC386A10DA}" type="pres">
      <dgm:prSet presAssocID="{BD92ED0A-1A18-4818-A464-14965B140D2A}" presName="node" presStyleLbl="node1" presStyleIdx="1" presStyleCnt="2">
        <dgm:presLayoutVars>
          <dgm:bulletEnabled val="1"/>
        </dgm:presLayoutVars>
      </dgm:prSet>
      <dgm:spPr/>
    </dgm:pt>
  </dgm:ptLst>
  <dgm:cxnLst>
    <dgm:cxn modelId="{7CB9BD3B-4FCF-4766-ABE6-82766F2EBDBD}" type="presOf" srcId="{BD92ED0A-1A18-4818-A464-14965B140D2A}" destId="{F5E4A060-30B1-4A46-9D3E-E2CC386A10DA}" srcOrd="0" destOrd="0" presId="urn:microsoft.com/office/officeart/2005/8/layout/equation1"/>
    <dgm:cxn modelId="{B647EF6C-DAD5-4934-A309-C6B0FA34E302}" type="presOf" srcId="{9A12B4E7-DEA4-4B6D-8462-3DCD7E474F29}" destId="{F896695E-BBEF-4F45-9C68-931642BB202F}" srcOrd="0" destOrd="0" presId="urn:microsoft.com/office/officeart/2005/8/layout/equation1"/>
    <dgm:cxn modelId="{8E7CF390-B0A5-4C04-8F5A-C2D28AF0CE4E}" srcId="{6A4087B0-3E1D-44D2-8AB5-B921DABE0457}" destId="{BD92ED0A-1A18-4818-A464-14965B140D2A}" srcOrd="1" destOrd="0" parTransId="{359D6F04-94FF-4C1A-8882-5DB49CE35918}" sibTransId="{8AA173AA-E529-48F0-89E5-C0D42E6C8EB6}"/>
    <dgm:cxn modelId="{36CD88B7-659F-4B95-9276-CC9116BA110E}" type="presOf" srcId="{F4F02A1B-5EDA-4163-9DBA-B80DC758AA4B}" destId="{C8B12E15-079B-4629-AA12-1765F1B507FC}" srcOrd="0" destOrd="0" presId="urn:microsoft.com/office/officeart/2005/8/layout/equation1"/>
    <dgm:cxn modelId="{AED0F2CE-0C95-471A-A48E-A476D5141154}" srcId="{6A4087B0-3E1D-44D2-8AB5-B921DABE0457}" destId="{F4F02A1B-5EDA-4163-9DBA-B80DC758AA4B}" srcOrd="0" destOrd="0" parTransId="{37BDAC60-0971-4E10-81BB-62AC6551248E}" sibTransId="{9A12B4E7-DEA4-4B6D-8462-3DCD7E474F29}"/>
    <dgm:cxn modelId="{E0B051EC-DC8B-4C93-8D95-07029056085D}" type="presOf" srcId="{6A4087B0-3E1D-44D2-8AB5-B921DABE0457}" destId="{76A47FC5-FE6C-46CC-951C-8DE3FB7A99CE}" srcOrd="0" destOrd="0" presId="urn:microsoft.com/office/officeart/2005/8/layout/equation1"/>
    <dgm:cxn modelId="{5E184287-99AD-4096-BC89-5BF5304C29B2}" type="presParOf" srcId="{76A47FC5-FE6C-46CC-951C-8DE3FB7A99CE}" destId="{C8B12E15-079B-4629-AA12-1765F1B507FC}" srcOrd="0" destOrd="0" presId="urn:microsoft.com/office/officeart/2005/8/layout/equation1"/>
    <dgm:cxn modelId="{F97C0B98-BEAA-4179-BCBA-78FB83C6169F}" type="presParOf" srcId="{76A47FC5-FE6C-46CC-951C-8DE3FB7A99CE}" destId="{8E1AB01A-7AC3-4969-AE96-8838C92580E0}" srcOrd="1" destOrd="0" presId="urn:microsoft.com/office/officeart/2005/8/layout/equation1"/>
    <dgm:cxn modelId="{FA2F369D-50C5-41DC-B097-C02EFA702773}" type="presParOf" srcId="{76A47FC5-FE6C-46CC-951C-8DE3FB7A99CE}" destId="{F896695E-BBEF-4F45-9C68-931642BB202F}" srcOrd="2" destOrd="0" presId="urn:microsoft.com/office/officeart/2005/8/layout/equation1"/>
    <dgm:cxn modelId="{123E823D-730A-4847-8171-F14D79EFE870}" type="presParOf" srcId="{76A47FC5-FE6C-46CC-951C-8DE3FB7A99CE}" destId="{274B9221-B59B-405F-BAF5-895128D1E5B5}" srcOrd="3" destOrd="0" presId="urn:microsoft.com/office/officeart/2005/8/layout/equation1"/>
    <dgm:cxn modelId="{973B3669-34D0-4164-A226-ACD5C054ED62}" type="presParOf" srcId="{76A47FC5-FE6C-46CC-951C-8DE3FB7A99CE}" destId="{F5E4A060-30B1-4A46-9D3E-E2CC386A10DA}" srcOrd="4"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1EA2CF4-D709-44D3-BB42-F5553A7E5EB4}" type="doc">
      <dgm:prSet loTypeId="urn:microsoft.com/office/officeart/2005/8/layout/equation1" loCatId="relationship" qsTypeId="urn:microsoft.com/office/officeart/2005/8/quickstyle/simple1" qsCatId="simple" csTypeId="urn:microsoft.com/office/officeart/2005/8/colors/accent1_2" csCatId="accent1" phldr="1"/>
      <dgm:spPr/>
    </dgm:pt>
    <dgm:pt modelId="{B22EAB87-00D5-407C-A4AF-B9C7355A6D3C}">
      <dgm:prSet phldrT="[Text]" custT="1"/>
      <dgm:spPr/>
      <dgm:t>
        <a:bodyPr/>
        <a:lstStyle/>
        <a:p>
          <a:r>
            <a:rPr lang="sr-Cyrl-RS" sz="1600" dirty="0"/>
            <a:t>УКУПНА СРЕДСТВА (бруто имовина)</a:t>
          </a:r>
        </a:p>
        <a:p>
          <a:r>
            <a:rPr lang="sr-Cyrl-RS" sz="1600" dirty="0"/>
            <a:t>СТАЛНА+ОБРТНА 500+300</a:t>
          </a:r>
          <a:endParaRPr lang="en-GB" sz="1600" dirty="0"/>
        </a:p>
      </dgm:t>
    </dgm:pt>
    <dgm:pt modelId="{5E9E1721-F078-4227-8573-1406881B71B1}" type="parTrans" cxnId="{79C5E118-963C-417F-9192-47E910E4EC0D}">
      <dgm:prSet/>
      <dgm:spPr/>
      <dgm:t>
        <a:bodyPr/>
        <a:lstStyle/>
        <a:p>
          <a:endParaRPr lang="en-GB" sz="2400"/>
        </a:p>
      </dgm:t>
    </dgm:pt>
    <dgm:pt modelId="{40598323-CF04-4619-9DC1-D8624E782F3A}" type="sibTrans" cxnId="{79C5E118-963C-417F-9192-47E910E4EC0D}">
      <dgm:prSet custT="1"/>
      <dgm:spPr/>
      <dgm:t>
        <a:bodyPr/>
        <a:lstStyle/>
        <a:p>
          <a:endParaRPr lang="en-GB" sz="1400"/>
        </a:p>
      </dgm:t>
    </dgm:pt>
    <dgm:pt modelId="{712EFA76-CAF0-4B55-A4B6-185C7FB76201}">
      <dgm:prSet phldrT="[Text]" custT="1"/>
      <dgm:spPr/>
      <dgm:t>
        <a:bodyPr/>
        <a:lstStyle/>
        <a:p>
          <a:r>
            <a:rPr lang="sr-Cyrl-RS" sz="1600" dirty="0"/>
            <a:t>СОПСТВЕНИ КАПИТАЛ 600</a:t>
          </a:r>
          <a:endParaRPr lang="en-GB" sz="1600" dirty="0"/>
        </a:p>
      </dgm:t>
    </dgm:pt>
    <dgm:pt modelId="{C514A903-7AB2-4814-98B4-A95161A658A2}" type="parTrans" cxnId="{79A8C81B-5A3D-45B1-9CB1-62268D999319}">
      <dgm:prSet/>
      <dgm:spPr/>
      <dgm:t>
        <a:bodyPr/>
        <a:lstStyle/>
        <a:p>
          <a:endParaRPr lang="en-GB" sz="2400"/>
        </a:p>
      </dgm:t>
    </dgm:pt>
    <dgm:pt modelId="{BFECDEAB-E4CE-425E-B94A-F29EDB280BE0}" type="sibTrans" cxnId="{79A8C81B-5A3D-45B1-9CB1-62268D999319}">
      <dgm:prSet custT="1"/>
      <dgm:spPr/>
      <dgm:t>
        <a:bodyPr/>
        <a:lstStyle/>
        <a:p>
          <a:endParaRPr lang="en-GB" sz="1400"/>
        </a:p>
      </dgm:t>
    </dgm:pt>
    <dgm:pt modelId="{CCDD727E-577E-4B7C-AAAD-7E700FA7DC5E}">
      <dgm:prSet phldrT="[Text]" custT="1"/>
      <dgm:spPr/>
      <dgm:t>
        <a:bodyPr/>
        <a:lstStyle/>
        <a:p>
          <a:r>
            <a:rPr lang="sr-Cyrl-RS" sz="1600" dirty="0"/>
            <a:t>ОБАВЕЗЕ 200</a:t>
          </a:r>
          <a:endParaRPr lang="en-GB" sz="1600" dirty="0"/>
        </a:p>
      </dgm:t>
    </dgm:pt>
    <dgm:pt modelId="{DBF47429-388C-45CC-9DB8-C359272EF284}" type="parTrans" cxnId="{A722BBF1-3E36-4F92-A3A2-69F270A7E142}">
      <dgm:prSet/>
      <dgm:spPr/>
      <dgm:t>
        <a:bodyPr/>
        <a:lstStyle/>
        <a:p>
          <a:endParaRPr lang="en-GB" sz="2400"/>
        </a:p>
      </dgm:t>
    </dgm:pt>
    <dgm:pt modelId="{C79264D7-9C0B-45DD-B9E7-D3D15809BA75}" type="sibTrans" cxnId="{A722BBF1-3E36-4F92-A3A2-69F270A7E142}">
      <dgm:prSet/>
      <dgm:spPr/>
      <dgm:t>
        <a:bodyPr/>
        <a:lstStyle/>
        <a:p>
          <a:endParaRPr lang="en-GB" sz="2400"/>
        </a:p>
      </dgm:t>
    </dgm:pt>
    <dgm:pt modelId="{49399CA6-E206-4A80-83F8-AF88951FE734}" type="pres">
      <dgm:prSet presAssocID="{B1EA2CF4-D709-44D3-BB42-F5553A7E5EB4}" presName="linearFlow" presStyleCnt="0">
        <dgm:presLayoutVars>
          <dgm:dir/>
          <dgm:resizeHandles val="exact"/>
        </dgm:presLayoutVars>
      </dgm:prSet>
      <dgm:spPr/>
    </dgm:pt>
    <dgm:pt modelId="{25212C22-0988-4F2C-B160-46CAE8C126BC}" type="pres">
      <dgm:prSet presAssocID="{B22EAB87-00D5-407C-A4AF-B9C7355A6D3C}" presName="node" presStyleLbl="node1" presStyleIdx="0" presStyleCnt="3">
        <dgm:presLayoutVars>
          <dgm:bulletEnabled val="1"/>
        </dgm:presLayoutVars>
      </dgm:prSet>
      <dgm:spPr/>
    </dgm:pt>
    <dgm:pt modelId="{47A7949B-F0B0-4ABA-8A8B-BA6E64DB6C2D}" type="pres">
      <dgm:prSet presAssocID="{40598323-CF04-4619-9DC1-D8624E782F3A}" presName="spacerL" presStyleCnt="0"/>
      <dgm:spPr/>
    </dgm:pt>
    <dgm:pt modelId="{46DD4A5A-6F4F-45F1-B986-B5D5F42411AF}" type="pres">
      <dgm:prSet presAssocID="{40598323-CF04-4619-9DC1-D8624E782F3A}" presName="sibTrans" presStyleLbl="sibTrans2D1" presStyleIdx="0" presStyleCnt="2" custLinFactX="266357" custLinFactNeighborX="300000" custLinFactNeighborY="5505"/>
      <dgm:spPr/>
    </dgm:pt>
    <dgm:pt modelId="{ADE3D635-A388-47FC-909C-A805A19FAC84}" type="pres">
      <dgm:prSet presAssocID="{40598323-CF04-4619-9DC1-D8624E782F3A}" presName="spacerR" presStyleCnt="0"/>
      <dgm:spPr/>
    </dgm:pt>
    <dgm:pt modelId="{A28B56C7-B514-4693-9EFA-F7FD6268C973}" type="pres">
      <dgm:prSet presAssocID="{712EFA76-CAF0-4B55-A4B6-185C7FB76201}" presName="node" presStyleLbl="node1" presStyleIdx="1" presStyleCnt="3">
        <dgm:presLayoutVars>
          <dgm:bulletEnabled val="1"/>
        </dgm:presLayoutVars>
      </dgm:prSet>
      <dgm:spPr/>
    </dgm:pt>
    <dgm:pt modelId="{628A185D-2364-4184-B8AD-A72E3AEAFC0E}" type="pres">
      <dgm:prSet presAssocID="{BFECDEAB-E4CE-425E-B94A-F29EDB280BE0}" presName="spacerL" presStyleCnt="0"/>
      <dgm:spPr/>
    </dgm:pt>
    <dgm:pt modelId="{91C3384B-D14B-45E1-9DA6-59FF49FCD734}" type="pres">
      <dgm:prSet presAssocID="{BFECDEAB-E4CE-425E-B94A-F29EDB280BE0}" presName="sibTrans" presStyleLbl="sibTrans2D1" presStyleIdx="1" presStyleCnt="2" custLinFactX="-253471" custLinFactNeighborX="-300000" custLinFactNeighborY="7615"/>
      <dgm:spPr/>
    </dgm:pt>
    <dgm:pt modelId="{0AD1FE5C-BB11-45B3-B130-DE432FC42743}" type="pres">
      <dgm:prSet presAssocID="{BFECDEAB-E4CE-425E-B94A-F29EDB280BE0}" presName="spacerR" presStyleCnt="0"/>
      <dgm:spPr/>
    </dgm:pt>
    <dgm:pt modelId="{D29C8597-B18E-44CF-B60F-E09A776AC921}" type="pres">
      <dgm:prSet presAssocID="{CCDD727E-577E-4B7C-AAAD-7E700FA7DC5E}" presName="node" presStyleLbl="node1" presStyleIdx="2" presStyleCnt="3">
        <dgm:presLayoutVars>
          <dgm:bulletEnabled val="1"/>
        </dgm:presLayoutVars>
      </dgm:prSet>
      <dgm:spPr/>
    </dgm:pt>
  </dgm:ptLst>
  <dgm:cxnLst>
    <dgm:cxn modelId="{79C5E118-963C-417F-9192-47E910E4EC0D}" srcId="{B1EA2CF4-D709-44D3-BB42-F5553A7E5EB4}" destId="{B22EAB87-00D5-407C-A4AF-B9C7355A6D3C}" srcOrd="0" destOrd="0" parTransId="{5E9E1721-F078-4227-8573-1406881B71B1}" sibTransId="{40598323-CF04-4619-9DC1-D8624E782F3A}"/>
    <dgm:cxn modelId="{79A8C81B-5A3D-45B1-9CB1-62268D999319}" srcId="{B1EA2CF4-D709-44D3-BB42-F5553A7E5EB4}" destId="{712EFA76-CAF0-4B55-A4B6-185C7FB76201}" srcOrd="1" destOrd="0" parTransId="{C514A903-7AB2-4814-98B4-A95161A658A2}" sibTransId="{BFECDEAB-E4CE-425E-B94A-F29EDB280BE0}"/>
    <dgm:cxn modelId="{5CD5373F-7959-4B91-9A35-DAA40E4DD97A}" type="presOf" srcId="{B1EA2CF4-D709-44D3-BB42-F5553A7E5EB4}" destId="{49399CA6-E206-4A80-83F8-AF88951FE734}" srcOrd="0" destOrd="0" presId="urn:microsoft.com/office/officeart/2005/8/layout/equation1"/>
    <dgm:cxn modelId="{62D67450-E99B-4A50-AD4B-B117C77BF725}" type="presOf" srcId="{BFECDEAB-E4CE-425E-B94A-F29EDB280BE0}" destId="{91C3384B-D14B-45E1-9DA6-59FF49FCD734}" srcOrd="0" destOrd="0" presId="urn:microsoft.com/office/officeart/2005/8/layout/equation1"/>
    <dgm:cxn modelId="{7B4FFD5A-A884-4408-9616-B0186FFF7C35}" type="presOf" srcId="{B22EAB87-00D5-407C-A4AF-B9C7355A6D3C}" destId="{25212C22-0988-4F2C-B160-46CAE8C126BC}" srcOrd="0" destOrd="0" presId="urn:microsoft.com/office/officeart/2005/8/layout/equation1"/>
    <dgm:cxn modelId="{5639D584-86D4-432C-B25A-6F29B7EE3B09}" type="presOf" srcId="{712EFA76-CAF0-4B55-A4B6-185C7FB76201}" destId="{A28B56C7-B514-4693-9EFA-F7FD6268C973}" srcOrd="0" destOrd="0" presId="urn:microsoft.com/office/officeart/2005/8/layout/equation1"/>
    <dgm:cxn modelId="{63CE1BE4-F3A4-44F1-9DF2-50EF97E131D8}" type="presOf" srcId="{CCDD727E-577E-4B7C-AAAD-7E700FA7DC5E}" destId="{D29C8597-B18E-44CF-B60F-E09A776AC921}" srcOrd="0" destOrd="0" presId="urn:microsoft.com/office/officeart/2005/8/layout/equation1"/>
    <dgm:cxn modelId="{A722BBF1-3E36-4F92-A3A2-69F270A7E142}" srcId="{B1EA2CF4-D709-44D3-BB42-F5553A7E5EB4}" destId="{CCDD727E-577E-4B7C-AAAD-7E700FA7DC5E}" srcOrd="2" destOrd="0" parTransId="{DBF47429-388C-45CC-9DB8-C359272EF284}" sibTransId="{C79264D7-9C0B-45DD-B9E7-D3D15809BA75}"/>
    <dgm:cxn modelId="{98D791FE-5598-4548-AB84-3C8B76A2B793}" type="presOf" srcId="{40598323-CF04-4619-9DC1-D8624E782F3A}" destId="{46DD4A5A-6F4F-45F1-B986-B5D5F42411AF}" srcOrd="0" destOrd="0" presId="urn:microsoft.com/office/officeart/2005/8/layout/equation1"/>
    <dgm:cxn modelId="{E67E12F8-80FB-4451-A6BE-DCC2A00140A9}" type="presParOf" srcId="{49399CA6-E206-4A80-83F8-AF88951FE734}" destId="{25212C22-0988-4F2C-B160-46CAE8C126BC}" srcOrd="0" destOrd="0" presId="urn:microsoft.com/office/officeart/2005/8/layout/equation1"/>
    <dgm:cxn modelId="{26F1EC51-776B-4FA2-A979-E59360A1A094}" type="presParOf" srcId="{49399CA6-E206-4A80-83F8-AF88951FE734}" destId="{47A7949B-F0B0-4ABA-8A8B-BA6E64DB6C2D}" srcOrd="1" destOrd="0" presId="urn:microsoft.com/office/officeart/2005/8/layout/equation1"/>
    <dgm:cxn modelId="{0B7F57D1-34D2-47ED-B8C1-DAD9C9B7DC93}" type="presParOf" srcId="{49399CA6-E206-4A80-83F8-AF88951FE734}" destId="{46DD4A5A-6F4F-45F1-B986-B5D5F42411AF}" srcOrd="2" destOrd="0" presId="urn:microsoft.com/office/officeart/2005/8/layout/equation1"/>
    <dgm:cxn modelId="{45B1A261-EA25-4A66-818D-5C59D8FDAE49}" type="presParOf" srcId="{49399CA6-E206-4A80-83F8-AF88951FE734}" destId="{ADE3D635-A388-47FC-909C-A805A19FAC84}" srcOrd="3" destOrd="0" presId="urn:microsoft.com/office/officeart/2005/8/layout/equation1"/>
    <dgm:cxn modelId="{5D9FE940-C758-47DA-AA23-2CEADDE36BDE}" type="presParOf" srcId="{49399CA6-E206-4A80-83F8-AF88951FE734}" destId="{A28B56C7-B514-4693-9EFA-F7FD6268C973}" srcOrd="4" destOrd="0" presId="urn:microsoft.com/office/officeart/2005/8/layout/equation1"/>
    <dgm:cxn modelId="{70C1F9ED-D855-4374-B856-A79AB363070E}" type="presParOf" srcId="{49399CA6-E206-4A80-83F8-AF88951FE734}" destId="{628A185D-2364-4184-B8AD-A72E3AEAFC0E}" srcOrd="5" destOrd="0" presId="urn:microsoft.com/office/officeart/2005/8/layout/equation1"/>
    <dgm:cxn modelId="{81E074B0-C6BB-4A2C-A881-D3F96B6C808F}" type="presParOf" srcId="{49399CA6-E206-4A80-83F8-AF88951FE734}" destId="{91C3384B-D14B-45E1-9DA6-59FF49FCD734}" srcOrd="6" destOrd="0" presId="urn:microsoft.com/office/officeart/2005/8/layout/equation1"/>
    <dgm:cxn modelId="{470E06B9-59B1-4D90-B144-A2CAE84F84DB}" type="presParOf" srcId="{49399CA6-E206-4A80-83F8-AF88951FE734}" destId="{0AD1FE5C-BB11-45B3-B130-DE432FC42743}" srcOrd="7" destOrd="0" presId="urn:microsoft.com/office/officeart/2005/8/layout/equation1"/>
    <dgm:cxn modelId="{DCBE2D3A-2FB4-48EC-B4BB-DC22DCE02E11}" type="presParOf" srcId="{49399CA6-E206-4A80-83F8-AF88951FE734}" destId="{D29C8597-B18E-44CF-B60F-E09A776AC921}" srcOrd="8" destOrd="0" presId="urn:microsoft.com/office/officeart/2005/8/layout/equati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F6F30B2-F02F-48D7-999B-A321C53EF145}" type="doc">
      <dgm:prSet loTypeId="urn:microsoft.com/office/officeart/2005/8/layout/equation1" loCatId="relationship" qsTypeId="urn:microsoft.com/office/officeart/2005/8/quickstyle/simple1" qsCatId="simple" csTypeId="urn:microsoft.com/office/officeart/2005/8/colors/accent1_2" csCatId="accent1" phldr="1"/>
      <dgm:spPr/>
    </dgm:pt>
    <dgm:pt modelId="{916F1BD9-C793-4F3A-9DE5-17F79FD10DE5}">
      <dgm:prSet phldrT="[Text]"/>
      <dgm:spPr/>
      <dgm:t>
        <a:bodyPr/>
        <a:lstStyle/>
        <a:p>
          <a:r>
            <a:rPr lang="sr-Cyrl-RS" dirty="0"/>
            <a:t>УКУПНА СРЕДСТВА (бруто имовина) 800</a:t>
          </a:r>
          <a:endParaRPr lang="en-GB" dirty="0"/>
        </a:p>
      </dgm:t>
    </dgm:pt>
    <dgm:pt modelId="{98746DD7-2BA9-4D80-8CFE-C118C3302015}" type="parTrans" cxnId="{1ACF72D8-9200-451B-82F1-EF93E46980F0}">
      <dgm:prSet/>
      <dgm:spPr/>
      <dgm:t>
        <a:bodyPr/>
        <a:lstStyle/>
        <a:p>
          <a:endParaRPr lang="en-GB"/>
        </a:p>
      </dgm:t>
    </dgm:pt>
    <dgm:pt modelId="{5302BC50-B6B8-4740-9419-1CBFACFFE0F1}" type="sibTrans" cxnId="{1ACF72D8-9200-451B-82F1-EF93E46980F0}">
      <dgm:prSet/>
      <dgm:spPr>
        <a:solidFill>
          <a:schemeClr val="bg1"/>
        </a:solidFill>
      </dgm:spPr>
      <dgm:t>
        <a:bodyPr/>
        <a:lstStyle/>
        <a:p>
          <a:endParaRPr lang="en-GB"/>
        </a:p>
      </dgm:t>
    </dgm:pt>
    <dgm:pt modelId="{52FBB69F-AE4B-409D-849A-7897FF850C6E}">
      <dgm:prSet phldrT="[Text]"/>
      <dgm:spPr/>
      <dgm:t>
        <a:bodyPr/>
        <a:lstStyle/>
        <a:p>
          <a:r>
            <a:rPr lang="sr-Cyrl-RS" dirty="0"/>
            <a:t>УКУПНЕ ОБАВЕЗЕ 200</a:t>
          </a:r>
          <a:endParaRPr lang="en-GB" dirty="0"/>
        </a:p>
      </dgm:t>
    </dgm:pt>
    <dgm:pt modelId="{4DCBF8D5-52D5-4D15-9664-4D64C72C22D5}" type="parTrans" cxnId="{729A7D58-0EBF-4DF3-95F8-8F06E7F9AD2D}">
      <dgm:prSet/>
      <dgm:spPr/>
      <dgm:t>
        <a:bodyPr/>
        <a:lstStyle/>
        <a:p>
          <a:endParaRPr lang="en-GB"/>
        </a:p>
      </dgm:t>
    </dgm:pt>
    <dgm:pt modelId="{86D762DD-33A6-4E6C-8E1B-935D6A98DACB}" type="sibTrans" cxnId="{729A7D58-0EBF-4DF3-95F8-8F06E7F9AD2D}">
      <dgm:prSet/>
      <dgm:spPr/>
      <dgm:t>
        <a:bodyPr/>
        <a:lstStyle/>
        <a:p>
          <a:endParaRPr lang="en-GB"/>
        </a:p>
      </dgm:t>
    </dgm:pt>
    <dgm:pt modelId="{FD7ABDEA-68CF-469E-93F6-B023DA99F7A5}">
      <dgm:prSet phldrT="[Text]"/>
      <dgm:spPr/>
      <dgm:t>
        <a:bodyPr/>
        <a:lstStyle/>
        <a:p>
          <a:r>
            <a:rPr lang="sr-Cyrl-RS" dirty="0"/>
            <a:t>СОПСТВЕНИ КАПИТАЛ (нето имовина) 600</a:t>
          </a:r>
          <a:endParaRPr lang="en-GB" dirty="0"/>
        </a:p>
      </dgm:t>
    </dgm:pt>
    <dgm:pt modelId="{A46FB684-9BE0-4F9B-AD19-027248DB301C}" type="parTrans" cxnId="{74F9C768-2D8A-4179-A127-49EE2986F85D}">
      <dgm:prSet/>
      <dgm:spPr/>
      <dgm:t>
        <a:bodyPr/>
        <a:lstStyle/>
        <a:p>
          <a:endParaRPr lang="en-GB"/>
        </a:p>
      </dgm:t>
    </dgm:pt>
    <dgm:pt modelId="{F9AB59E5-17F2-4167-8DFA-EA612CF644F2}" type="sibTrans" cxnId="{74F9C768-2D8A-4179-A127-49EE2986F85D}">
      <dgm:prSet/>
      <dgm:spPr/>
      <dgm:t>
        <a:bodyPr/>
        <a:lstStyle/>
        <a:p>
          <a:endParaRPr lang="en-GB"/>
        </a:p>
      </dgm:t>
    </dgm:pt>
    <dgm:pt modelId="{4379858F-76C6-4BDC-BBCB-95E99188E188}" type="pres">
      <dgm:prSet presAssocID="{6F6F30B2-F02F-48D7-999B-A321C53EF145}" presName="linearFlow" presStyleCnt="0">
        <dgm:presLayoutVars>
          <dgm:dir/>
          <dgm:resizeHandles val="exact"/>
        </dgm:presLayoutVars>
      </dgm:prSet>
      <dgm:spPr/>
    </dgm:pt>
    <dgm:pt modelId="{E65CB772-4088-4585-886E-B356F53AD5E0}" type="pres">
      <dgm:prSet presAssocID="{916F1BD9-C793-4F3A-9DE5-17F79FD10DE5}" presName="node" presStyleLbl="node1" presStyleIdx="0" presStyleCnt="3">
        <dgm:presLayoutVars>
          <dgm:bulletEnabled val="1"/>
        </dgm:presLayoutVars>
      </dgm:prSet>
      <dgm:spPr/>
    </dgm:pt>
    <dgm:pt modelId="{0C576C2C-B56C-47FF-9246-7092185482D9}" type="pres">
      <dgm:prSet presAssocID="{5302BC50-B6B8-4740-9419-1CBFACFFE0F1}" presName="spacerL" presStyleCnt="0"/>
      <dgm:spPr/>
    </dgm:pt>
    <dgm:pt modelId="{9E7E33AC-E90A-4C6B-AB31-3DBE56B439E7}" type="pres">
      <dgm:prSet presAssocID="{5302BC50-B6B8-4740-9419-1CBFACFFE0F1}" presName="sibTrans" presStyleLbl="sibTrans2D1" presStyleIdx="0" presStyleCnt="2"/>
      <dgm:spPr/>
    </dgm:pt>
    <dgm:pt modelId="{4F511CB8-0C1F-4B6B-AFE6-A8A5A45CA6D6}" type="pres">
      <dgm:prSet presAssocID="{5302BC50-B6B8-4740-9419-1CBFACFFE0F1}" presName="spacerR" presStyleCnt="0"/>
      <dgm:spPr/>
    </dgm:pt>
    <dgm:pt modelId="{40861D01-2704-4D21-A06E-81DCB4307E79}" type="pres">
      <dgm:prSet presAssocID="{52FBB69F-AE4B-409D-849A-7897FF850C6E}" presName="node" presStyleLbl="node1" presStyleIdx="1" presStyleCnt="3">
        <dgm:presLayoutVars>
          <dgm:bulletEnabled val="1"/>
        </dgm:presLayoutVars>
      </dgm:prSet>
      <dgm:spPr/>
    </dgm:pt>
    <dgm:pt modelId="{7155569B-F080-4F46-9E6E-3B9BB734248E}" type="pres">
      <dgm:prSet presAssocID="{86D762DD-33A6-4E6C-8E1B-935D6A98DACB}" presName="spacerL" presStyleCnt="0"/>
      <dgm:spPr/>
    </dgm:pt>
    <dgm:pt modelId="{21DF0A3B-7BC0-46E7-999C-B3B3E6B06E9E}" type="pres">
      <dgm:prSet presAssocID="{86D762DD-33A6-4E6C-8E1B-935D6A98DACB}" presName="sibTrans" presStyleLbl="sibTrans2D1" presStyleIdx="1" presStyleCnt="2"/>
      <dgm:spPr/>
    </dgm:pt>
    <dgm:pt modelId="{7EB680B7-901A-4958-9575-E6368EF2C2A1}" type="pres">
      <dgm:prSet presAssocID="{86D762DD-33A6-4E6C-8E1B-935D6A98DACB}" presName="spacerR" presStyleCnt="0"/>
      <dgm:spPr/>
    </dgm:pt>
    <dgm:pt modelId="{02F54810-E2A4-4F6A-8B54-695CA98F5255}" type="pres">
      <dgm:prSet presAssocID="{FD7ABDEA-68CF-469E-93F6-B023DA99F7A5}" presName="node" presStyleLbl="node1" presStyleIdx="2" presStyleCnt="3">
        <dgm:presLayoutVars>
          <dgm:bulletEnabled val="1"/>
        </dgm:presLayoutVars>
      </dgm:prSet>
      <dgm:spPr/>
    </dgm:pt>
  </dgm:ptLst>
  <dgm:cxnLst>
    <dgm:cxn modelId="{3AECAC1B-869D-4383-A3EB-F46C88DE4A36}" type="presOf" srcId="{916F1BD9-C793-4F3A-9DE5-17F79FD10DE5}" destId="{E65CB772-4088-4585-886E-B356F53AD5E0}" srcOrd="0" destOrd="0" presId="urn:microsoft.com/office/officeart/2005/8/layout/equation1"/>
    <dgm:cxn modelId="{CBAF4620-D8F0-491A-9937-EA31CB429B9B}" type="presOf" srcId="{52FBB69F-AE4B-409D-849A-7897FF850C6E}" destId="{40861D01-2704-4D21-A06E-81DCB4307E79}" srcOrd="0" destOrd="0" presId="urn:microsoft.com/office/officeart/2005/8/layout/equation1"/>
    <dgm:cxn modelId="{74F9C768-2D8A-4179-A127-49EE2986F85D}" srcId="{6F6F30B2-F02F-48D7-999B-A321C53EF145}" destId="{FD7ABDEA-68CF-469E-93F6-B023DA99F7A5}" srcOrd="2" destOrd="0" parTransId="{A46FB684-9BE0-4F9B-AD19-027248DB301C}" sibTransId="{F9AB59E5-17F2-4167-8DFA-EA612CF644F2}"/>
    <dgm:cxn modelId="{1F29D74D-ECB4-4103-955A-CBF57095D627}" type="presOf" srcId="{5302BC50-B6B8-4740-9419-1CBFACFFE0F1}" destId="{9E7E33AC-E90A-4C6B-AB31-3DBE56B439E7}" srcOrd="0" destOrd="0" presId="urn:microsoft.com/office/officeart/2005/8/layout/equation1"/>
    <dgm:cxn modelId="{729A7D58-0EBF-4DF3-95F8-8F06E7F9AD2D}" srcId="{6F6F30B2-F02F-48D7-999B-A321C53EF145}" destId="{52FBB69F-AE4B-409D-849A-7897FF850C6E}" srcOrd="1" destOrd="0" parTransId="{4DCBF8D5-52D5-4D15-9664-4D64C72C22D5}" sibTransId="{86D762DD-33A6-4E6C-8E1B-935D6A98DACB}"/>
    <dgm:cxn modelId="{1FBA0CA1-EBF9-4ECE-9E23-40A5B9824B10}" type="presOf" srcId="{FD7ABDEA-68CF-469E-93F6-B023DA99F7A5}" destId="{02F54810-E2A4-4F6A-8B54-695CA98F5255}" srcOrd="0" destOrd="0" presId="urn:microsoft.com/office/officeart/2005/8/layout/equation1"/>
    <dgm:cxn modelId="{CF9CABA9-86D6-4E6F-870C-9ADBCDD89DB4}" type="presOf" srcId="{6F6F30B2-F02F-48D7-999B-A321C53EF145}" destId="{4379858F-76C6-4BDC-BBCB-95E99188E188}" srcOrd="0" destOrd="0" presId="urn:microsoft.com/office/officeart/2005/8/layout/equation1"/>
    <dgm:cxn modelId="{1ACF72D8-9200-451B-82F1-EF93E46980F0}" srcId="{6F6F30B2-F02F-48D7-999B-A321C53EF145}" destId="{916F1BD9-C793-4F3A-9DE5-17F79FD10DE5}" srcOrd="0" destOrd="0" parTransId="{98746DD7-2BA9-4D80-8CFE-C118C3302015}" sibTransId="{5302BC50-B6B8-4740-9419-1CBFACFFE0F1}"/>
    <dgm:cxn modelId="{31BE41EF-3ED9-44A5-B333-63A8F8676B43}" type="presOf" srcId="{86D762DD-33A6-4E6C-8E1B-935D6A98DACB}" destId="{21DF0A3B-7BC0-46E7-999C-B3B3E6B06E9E}" srcOrd="0" destOrd="0" presId="urn:microsoft.com/office/officeart/2005/8/layout/equation1"/>
    <dgm:cxn modelId="{AFFCC6A6-3E9A-4A6C-A956-FF09A3DACF56}" type="presParOf" srcId="{4379858F-76C6-4BDC-BBCB-95E99188E188}" destId="{E65CB772-4088-4585-886E-B356F53AD5E0}" srcOrd="0" destOrd="0" presId="urn:microsoft.com/office/officeart/2005/8/layout/equation1"/>
    <dgm:cxn modelId="{B03A9A3A-1967-49DC-BC51-7BC8353B9DCF}" type="presParOf" srcId="{4379858F-76C6-4BDC-BBCB-95E99188E188}" destId="{0C576C2C-B56C-47FF-9246-7092185482D9}" srcOrd="1" destOrd="0" presId="urn:microsoft.com/office/officeart/2005/8/layout/equation1"/>
    <dgm:cxn modelId="{B849CE50-6813-4502-A2BE-285BDDF7DB99}" type="presParOf" srcId="{4379858F-76C6-4BDC-BBCB-95E99188E188}" destId="{9E7E33AC-E90A-4C6B-AB31-3DBE56B439E7}" srcOrd="2" destOrd="0" presId="urn:microsoft.com/office/officeart/2005/8/layout/equation1"/>
    <dgm:cxn modelId="{8EB46B9A-6082-4598-B34B-804F11C13D18}" type="presParOf" srcId="{4379858F-76C6-4BDC-BBCB-95E99188E188}" destId="{4F511CB8-0C1F-4B6B-AFE6-A8A5A45CA6D6}" srcOrd="3" destOrd="0" presId="urn:microsoft.com/office/officeart/2005/8/layout/equation1"/>
    <dgm:cxn modelId="{7763F393-80E7-4A43-8E67-5FAFB69CFDCB}" type="presParOf" srcId="{4379858F-76C6-4BDC-BBCB-95E99188E188}" destId="{40861D01-2704-4D21-A06E-81DCB4307E79}" srcOrd="4" destOrd="0" presId="urn:microsoft.com/office/officeart/2005/8/layout/equation1"/>
    <dgm:cxn modelId="{25578429-E893-4CFA-9A87-00ABA23C9429}" type="presParOf" srcId="{4379858F-76C6-4BDC-BBCB-95E99188E188}" destId="{7155569B-F080-4F46-9E6E-3B9BB734248E}" srcOrd="5" destOrd="0" presId="urn:microsoft.com/office/officeart/2005/8/layout/equation1"/>
    <dgm:cxn modelId="{33700513-6ED9-45E1-B903-90A1A2EF1E2B}" type="presParOf" srcId="{4379858F-76C6-4BDC-BBCB-95E99188E188}" destId="{21DF0A3B-7BC0-46E7-999C-B3B3E6B06E9E}" srcOrd="6" destOrd="0" presId="urn:microsoft.com/office/officeart/2005/8/layout/equation1"/>
    <dgm:cxn modelId="{3D97ED26-26D9-4E75-9E7B-8A6AF69086B0}" type="presParOf" srcId="{4379858F-76C6-4BDC-BBCB-95E99188E188}" destId="{7EB680B7-901A-4958-9575-E6368EF2C2A1}" srcOrd="7" destOrd="0" presId="urn:microsoft.com/office/officeart/2005/8/layout/equation1"/>
    <dgm:cxn modelId="{27B02A56-CAEE-40F4-A62E-8D81FAD077F8}" type="presParOf" srcId="{4379858F-76C6-4BDC-BBCB-95E99188E188}" destId="{02F54810-E2A4-4F6A-8B54-695CA98F5255}" srcOrd="8"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2F021E-40EB-4F48-81D6-AB221F5C6D5F}">
      <dsp:nvSpPr>
        <dsp:cNvPr id="0" name=""/>
        <dsp:cNvSpPr/>
      </dsp:nvSpPr>
      <dsp:spPr>
        <a:xfrm>
          <a:off x="7143" y="356618"/>
          <a:ext cx="2135187" cy="1281112"/>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sr-Cyrl-RS" sz="2100" kern="1200" dirty="0"/>
            <a:t>Прикупљање података</a:t>
          </a:r>
          <a:endParaRPr lang="en-GB" sz="2100" kern="1200" dirty="0"/>
        </a:p>
      </dsp:txBody>
      <dsp:txXfrm>
        <a:off x="44665" y="394140"/>
        <a:ext cx="2060143" cy="1206068"/>
      </dsp:txXfrm>
    </dsp:sp>
    <dsp:sp modelId="{94BAFA1A-55D2-4BAE-A2E2-DF303EC1B285}">
      <dsp:nvSpPr>
        <dsp:cNvPr id="0" name=""/>
        <dsp:cNvSpPr/>
      </dsp:nvSpPr>
      <dsp:spPr>
        <a:xfrm>
          <a:off x="2355850" y="732411"/>
          <a:ext cx="452659" cy="529526"/>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dsp:txBody>
      <dsp:txXfrm>
        <a:off x="2355850" y="838316"/>
        <a:ext cx="316861" cy="317716"/>
      </dsp:txXfrm>
    </dsp:sp>
    <dsp:sp modelId="{A4AE0A6B-1EB9-4B54-B2C4-EF5E0ACF0BAD}">
      <dsp:nvSpPr>
        <dsp:cNvPr id="0" name=""/>
        <dsp:cNvSpPr/>
      </dsp:nvSpPr>
      <dsp:spPr>
        <a:xfrm>
          <a:off x="2996406" y="356618"/>
          <a:ext cx="2135187" cy="1281112"/>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sr-Cyrl-RS" sz="2100" kern="1200" dirty="0"/>
            <a:t>Класификовање и регистровање</a:t>
          </a:r>
          <a:endParaRPr lang="en-GB" sz="2100" kern="1200" dirty="0"/>
        </a:p>
      </dsp:txBody>
      <dsp:txXfrm>
        <a:off x="3033928" y="394140"/>
        <a:ext cx="2060143" cy="1206068"/>
      </dsp:txXfrm>
    </dsp:sp>
    <dsp:sp modelId="{2933DB9C-B3E1-4850-B158-4050A04721E5}">
      <dsp:nvSpPr>
        <dsp:cNvPr id="0" name=""/>
        <dsp:cNvSpPr/>
      </dsp:nvSpPr>
      <dsp:spPr>
        <a:xfrm>
          <a:off x="5345112" y="732411"/>
          <a:ext cx="452659" cy="529526"/>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dsp:txBody>
      <dsp:txXfrm>
        <a:off x="5345112" y="838316"/>
        <a:ext cx="316861" cy="317716"/>
      </dsp:txXfrm>
    </dsp:sp>
    <dsp:sp modelId="{2BCE5E0A-D0E6-41DC-A6FF-809F73D48E1A}">
      <dsp:nvSpPr>
        <dsp:cNvPr id="0" name=""/>
        <dsp:cNvSpPr/>
      </dsp:nvSpPr>
      <dsp:spPr>
        <a:xfrm>
          <a:off x="5985668" y="356618"/>
          <a:ext cx="2135187" cy="1281112"/>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sr-Cyrl-RS" sz="2100" kern="1200" dirty="0"/>
            <a:t>Израда извештаја</a:t>
          </a:r>
          <a:endParaRPr lang="en-GB" sz="2100" kern="1200" dirty="0"/>
        </a:p>
      </dsp:txBody>
      <dsp:txXfrm>
        <a:off x="6023190" y="394140"/>
        <a:ext cx="2060143" cy="12060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0711B5-F7BE-4FB9-8A36-193B0C31923B}">
      <dsp:nvSpPr>
        <dsp:cNvPr id="0" name=""/>
        <dsp:cNvSpPr/>
      </dsp:nvSpPr>
      <dsp:spPr>
        <a:xfrm>
          <a:off x="7506828" y="1631262"/>
          <a:ext cx="638521" cy="303878"/>
        </a:xfrm>
        <a:custGeom>
          <a:avLst/>
          <a:gdLst/>
          <a:ahLst/>
          <a:cxnLst/>
          <a:rect l="0" t="0" r="0" b="0"/>
          <a:pathLst>
            <a:path>
              <a:moveTo>
                <a:pt x="0" y="0"/>
              </a:moveTo>
              <a:lnTo>
                <a:pt x="0" y="207084"/>
              </a:lnTo>
              <a:lnTo>
                <a:pt x="638521" y="207084"/>
              </a:lnTo>
              <a:lnTo>
                <a:pt x="638521" y="30387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DA60F7B-A748-4B15-BBC1-EBB6DF76E9A9}">
      <dsp:nvSpPr>
        <dsp:cNvPr id="0" name=""/>
        <dsp:cNvSpPr/>
      </dsp:nvSpPr>
      <dsp:spPr>
        <a:xfrm>
          <a:off x="6868307" y="1631262"/>
          <a:ext cx="638521" cy="303878"/>
        </a:xfrm>
        <a:custGeom>
          <a:avLst/>
          <a:gdLst/>
          <a:ahLst/>
          <a:cxnLst/>
          <a:rect l="0" t="0" r="0" b="0"/>
          <a:pathLst>
            <a:path>
              <a:moveTo>
                <a:pt x="638521" y="0"/>
              </a:moveTo>
              <a:lnTo>
                <a:pt x="638521" y="207084"/>
              </a:lnTo>
              <a:lnTo>
                <a:pt x="0" y="207084"/>
              </a:lnTo>
              <a:lnTo>
                <a:pt x="0" y="30387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B7351D3-55CB-4758-8B44-D433671FFE16}">
      <dsp:nvSpPr>
        <dsp:cNvPr id="0" name=""/>
        <dsp:cNvSpPr/>
      </dsp:nvSpPr>
      <dsp:spPr>
        <a:xfrm>
          <a:off x="6868307" y="663902"/>
          <a:ext cx="638521" cy="303878"/>
        </a:xfrm>
        <a:custGeom>
          <a:avLst/>
          <a:gdLst/>
          <a:ahLst/>
          <a:cxnLst/>
          <a:rect l="0" t="0" r="0" b="0"/>
          <a:pathLst>
            <a:path>
              <a:moveTo>
                <a:pt x="0" y="0"/>
              </a:moveTo>
              <a:lnTo>
                <a:pt x="0" y="207084"/>
              </a:lnTo>
              <a:lnTo>
                <a:pt x="638521" y="207084"/>
              </a:lnTo>
              <a:lnTo>
                <a:pt x="638521" y="30387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AC39D77-2786-450B-88C7-03AFCA45739E}">
      <dsp:nvSpPr>
        <dsp:cNvPr id="0" name=""/>
        <dsp:cNvSpPr/>
      </dsp:nvSpPr>
      <dsp:spPr>
        <a:xfrm>
          <a:off x="6229786" y="663902"/>
          <a:ext cx="638521" cy="303878"/>
        </a:xfrm>
        <a:custGeom>
          <a:avLst/>
          <a:gdLst/>
          <a:ahLst/>
          <a:cxnLst/>
          <a:rect l="0" t="0" r="0" b="0"/>
          <a:pathLst>
            <a:path>
              <a:moveTo>
                <a:pt x="638521" y="0"/>
              </a:moveTo>
              <a:lnTo>
                <a:pt x="638521" y="207084"/>
              </a:lnTo>
              <a:lnTo>
                <a:pt x="0" y="207084"/>
              </a:lnTo>
              <a:lnTo>
                <a:pt x="0" y="30387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5F7EADD-77D8-4D55-B664-28A535399BA5}">
      <dsp:nvSpPr>
        <dsp:cNvPr id="0" name=""/>
        <dsp:cNvSpPr/>
      </dsp:nvSpPr>
      <dsp:spPr>
        <a:xfrm>
          <a:off x="3675701" y="1631262"/>
          <a:ext cx="1915563" cy="303878"/>
        </a:xfrm>
        <a:custGeom>
          <a:avLst/>
          <a:gdLst/>
          <a:ahLst/>
          <a:cxnLst/>
          <a:rect l="0" t="0" r="0" b="0"/>
          <a:pathLst>
            <a:path>
              <a:moveTo>
                <a:pt x="0" y="0"/>
              </a:moveTo>
              <a:lnTo>
                <a:pt x="0" y="207084"/>
              </a:lnTo>
              <a:lnTo>
                <a:pt x="1915563" y="207084"/>
              </a:lnTo>
              <a:lnTo>
                <a:pt x="1915563" y="30387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A198D48-E920-48DE-B596-D4EAF1A6BCDE}">
      <dsp:nvSpPr>
        <dsp:cNvPr id="0" name=""/>
        <dsp:cNvSpPr/>
      </dsp:nvSpPr>
      <dsp:spPr>
        <a:xfrm>
          <a:off x="3675701" y="1631262"/>
          <a:ext cx="638521" cy="303878"/>
        </a:xfrm>
        <a:custGeom>
          <a:avLst/>
          <a:gdLst/>
          <a:ahLst/>
          <a:cxnLst/>
          <a:rect l="0" t="0" r="0" b="0"/>
          <a:pathLst>
            <a:path>
              <a:moveTo>
                <a:pt x="0" y="0"/>
              </a:moveTo>
              <a:lnTo>
                <a:pt x="0" y="207084"/>
              </a:lnTo>
              <a:lnTo>
                <a:pt x="638521" y="207084"/>
              </a:lnTo>
              <a:lnTo>
                <a:pt x="638521" y="30387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1D970C4-95E1-44CB-BF8A-B7E725ABE8A0}">
      <dsp:nvSpPr>
        <dsp:cNvPr id="0" name=""/>
        <dsp:cNvSpPr/>
      </dsp:nvSpPr>
      <dsp:spPr>
        <a:xfrm>
          <a:off x="3037180" y="1631262"/>
          <a:ext cx="638521" cy="303878"/>
        </a:xfrm>
        <a:custGeom>
          <a:avLst/>
          <a:gdLst/>
          <a:ahLst/>
          <a:cxnLst/>
          <a:rect l="0" t="0" r="0" b="0"/>
          <a:pathLst>
            <a:path>
              <a:moveTo>
                <a:pt x="638521" y="0"/>
              </a:moveTo>
              <a:lnTo>
                <a:pt x="638521" y="207084"/>
              </a:lnTo>
              <a:lnTo>
                <a:pt x="0" y="207084"/>
              </a:lnTo>
              <a:lnTo>
                <a:pt x="0" y="30387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D30E31F-7C91-46F2-A74C-2EB2504578D2}">
      <dsp:nvSpPr>
        <dsp:cNvPr id="0" name=""/>
        <dsp:cNvSpPr/>
      </dsp:nvSpPr>
      <dsp:spPr>
        <a:xfrm>
          <a:off x="1760138" y="1631262"/>
          <a:ext cx="1915563" cy="303878"/>
        </a:xfrm>
        <a:custGeom>
          <a:avLst/>
          <a:gdLst/>
          <a:ahLst/>
          <a:cxnLst/>
          <a:rect l="0" t="0" r="0" b="0"/>
          <a:pathLst>
            <a:path>
              <a:moveTo>
                <a:pt x="1915563" y="0"/>
              </a:moveTo>
              <a:lnTo>
                <a:pt x="1915563" y="207084"/>
              </a:lnTo>
              <a:lnTo>
                <a:pt x="0" y="207084"/>
              </a:lnTo>
              <a:lnTo>
                <a:pt x="0" y="30387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7A0CAF5-564E-4DC1-B6E4-26B97716E669}">
      <dsp:nvSpPr>
        <dsp:cNvPr id="0" name=""/>
        <dsp:cNvSpPr/>
      </dsp:nvSpPr>
      <dsp:spPr>
        <a:xfrm>
          <a:off x="3629981" y="663902"/>
          <a:ext cx="91440" cy="303878"/>
        </a:xfrm>
        <a:custGeom>
          <a:avLst/>
          <a:gdLst/>
          <a:ahLst/>
          <a:cxnLst/>
          <a:rect l="0" t="0" r="0" b="0"/>
          <a:pathLst>
            <a:path>
              <a:moveTo>
                <a:pt x="45720" y="0"/>
              </a:moveTo>
              <a:lnTo>
                <a:pt x="45720" y="30387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9E1D1F9-2E3B-487C-ADE4-22ACBA597509}">
      <dsp:nvSpPr>
        <dsp:cNvPr id="0" name=""/>
        <dsp:cNvSpPr/>
      </dsp:nvSpPr>
      <dsp:spPr>
        <a:xfrm>
          <a:off x="3153275" y="421"/>
          <a:ext cx="1044852" cy="66348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E12ED8-E153-49F3-9635-5A45E100FF00}">
      <dsp:nvSpPr>
        <dsp:cNvPr id="0" name=""/>
        <dsp:cNvSpPr/>
      </dsp:nvSpPr>
      <dsp:spPr>
        <a:xfrm>
          <a:off x="3269370" y="110711"/>
          <a:ext cx="1044852" cy="66348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sr-Cyrl-RS" sz="1100" kern="1200" dirty="0"/>
            <a:t>АСПЕКТИ ДЕФИНИСАЊА ИМОВИНЕ</a:t>
          </a:r>
          <a:endParaRPr lang="en-GB" sz="1100" kern="1200" dirty="0"/>
        </a:p>
      </dsp:txBody>
      <dsp:txXfrm>
        <a:off x="3288803" y="130144"/>
        <a:ext cx="1005986" cy="624615"/>
      </dsp:txXfrm>
    </dsp:sp>
    <dsp:sp modelId="{193CA07E-ACCA-47E5-96E8-2417C68D21F3}">
      <dsp:nvSpPr>
        <dsp:cNvPr id="0" name=""/>
        <dsp:cNvSpPr/>
      </dsp:nvSpPr>
      <dsp:spPr>
        <a:xfrm>
          <a:off x="3153275" y="967780"/>
          <a:ext cx="1044852" cy="66348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D45D7B-0EF9-4BFF-BC8C-A2D7430291D5}">
      <dsp:nvSpPr>
        <dsp:cNvPr id="0" name=""/>
        <dsp:cNvSpPr/>
      </dsp:nvSpPr>
      <dsp:spPr>
        <a:xfrm>
          <a:off x="3269370" y="1078070"/>
          <a:ext cx="1044852" cy="66348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sr-Cyrl-RS" sz="1100" kern="1200" dirty="0"/>
            <a:t>ОБЛИЦИ СРЕДСТАВА</a:t>
          </a:r>
          <a:endParaRPr lang="en-GB" sz="1100" kern="1200" dirty="0"/>
        </a:p>
      </dsp:txBody>
      <dsp:txXfrm>
        <a:off x="3288803" y="1097503"/>
        <a:ext cx="1005986" cy="624615"/>
      </dsp:txXfrm>
    </dsp:sp>
    <dsp:sp modelId="{52DB0F9E-22EA-439A-8565-4408F038A74E}">
      <dsp:nvSpPr>
        <dsp:cNvPr id="0" name=""/>
        <dsp:cNvSpPr/>
      </dsp:nvSpPr>
      <dsp:spPr>
        <a:xfrm>
          <a:off x="1237711" y="1935140"/>
          <a:ext cx="1044852" cy="66348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6E847E3-C727-430B-B560-31D8DBEC6866}">
      <dsp:nvSpPr>
        <dsp:cNvPr id="0" name=""/>
        <dsp:cNvSpPr/>
      </dsp:nvSpPr>
      <dsp:spPr>
        <a:xfrm>
          <a:off x="1353806" y="2045430"/>
          <a:ext cx="1044852" cy="66348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sr-Cyrl-RS" sz="1100" kern="1200" dirty="0"/>
            <a:t>Основна средства</a:t>
          </a:r>
        </a:p>
      </dsp:txBody>
      <dsp:txXfrm>
        <a:off x="1373239" y="2064863"/>
        <a:ext cx="1005986" cy="624615"/>
      </dsp:txXfrm>
    </dsp:sp>
    <dsp:sp modelId="{2FABDEC7-23FB-40AE-8751-6678E9514BDE}">
      <dsp:nvSpPr>
        <dsp:cNvPr id="0" name=""/>
        <dsp:cNvSpPr/>
      </dsp:nvSpPr>
      <dsp:spPr>
        <a:xfrm>
          <a:off x="2514754" y="1935140"/>
          <a:ext cx="1044852" cy="66348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5756A0-FC3F-470B-A649-78D4BEC508D7}">
      <dsp:nvSpPr>
        <dsp:cNvPr id="0" name=""/>
        <dsp:cNvSpPr/>
      </dsp:nvSpPr>
      <dsp:spPr>
        <a:xfrm>
          <a:off x="2630849" y="2045430"/>
          <a:ext cx="1044852" cy="66348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sr-Cyrl-RS" sz="1100" kern="1200" dirty="0"/>
            <a:t>Залихе</a:t>
          </a:r>
        </a:p>
      </dsp:txBody>
      <dsp:txXfrm>
        <a:off x="2650282" y="2064863"/>
        <a:ext cx="1005986" cy="624615"/>
      </dsp:txXfrm>
    </dsp:sp>
    <dsp:sp modelId="{BD24AA72-112F-4EAA-AE85-418E4C48FA84}">
      <dsp:nvSpPr>
        <dsp:cNvPr id="0" name=""/>
        <dsp:cNvSpPr/>
      </dsp:nvSpPr>
      <dsp:spPr>
        <a:xfrm>
          <a:off x="3791796" y="1935140"/>
          <a:ext cx="1044852" cy="66348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4F37706-4352-4714-8E0C-EA5DABAA0847}">
      <dsp:nvSpPr>
        <dsp:cNvPr id="0" name=""/>
        <dsp:cNvSpPr/>
      </dsp:nvSpPr>
      <dsp:spPr>
        <a:xfrm>
          <a:off x="3907891" y="2045430"/>
          <a:ext cx="1044852" cy="66348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sr-Cyrl-RS" sz="1100" kern="1200" dirty="0"/>
            <a:t>Потраживања</a:t>
          </a:r>
        </a:p>
      </dsp:txBody>
      <dsp:txXfrm>
        <a:off x="3927324" y="2064863"/>
        <a:ext cx="1005986" cy="624615"/>
      </dsp:txXfrm>
    </dsp:sp>
    <dsp:sp modelId="{211D9F40-43FF-44DB-8527-E7618C98285A}">
      <dsp:nvSpPr>
        <dsp:cNvPr id="0" name=""/>
        <dsp:cNvSpPr/>
      </dsp:nvSpPr>
      <dsp:spPr>
        <a:xfrm>
          <a:off x="5068838" y="1935140"/>
          <a:ext cx="1044852" cy="66348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22C2F79-3C84-4A1F-994F-405406729E2F}">
      <dsp:nvSpPr>
        <dsp:cNvPr id="0" name=""/>
        <dsp:cNvSpPr/>
      </dsp:nvSpPr>
      <dsp:spPr>
        <a:xfrm>
          <a:off x="5184933" y="2045430"/>
          <a:ext cx="1044852" cy="66348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sr-Cyrl-RS" sz="1100" kern="1200" dirty="0"/>
            <a:t>Новац</a:t>
          </a:r>
        </a:p>
      </dsp:txBody>
      <dsp:txXfrm>
        <a:off x="5204366" y="2064863"/>
        <a:ext cx="1005986" cy="624615"/>
      </dsp:txXfrm>
    </dsp:sp>
    <dsp:sp modelId="{CC917B89-843E-42A3-8137-152B5E71C7E9}">
      <dsp:nvSpPr>
        <dsp:cNvPr id="0" name=""/>
        <dsp:cNvSpPr/>
      </dsp:nvSpPr>
      <dsp:spPr>
        <a:xfrm>
          <a:off x="6345881" y="421"/>
          <a:ext cx="1044852" cy="66348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F968CE-F8BA-4678-B535-6B4968B2B09F}">
      <dsp:nvSpPr>
        <dsp:cNvPr id="0" name=""/>
        <dsp:cNvSpPr/>
      </dsp:nvSpPr>
      <dsp:spPr>
        <a:xfrm>
          <a:off x="6461975" y="110711"/>
          <a:ext cx="1044852" cy="66348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sr-Cyrl-RS" sz="1100" kern="1200" dirty="0"/>
            <a:t>ПОРЕКЛО СРЕДСТАВА</a:t>
          </a:r>
          <a:endParaRPr lang="en-GB" sz="1100" kern="1200" dirty="0"/>
        </a:p>
      </dsp:txBody>
      <dsp:txXfrm>
        <a:off x="6481408" y="130144"/>
        <a:ext cx="1005986" cy="624615"/>
      </dsp:txXfrm>
    </dsp:sp>
    <dsp:sp modelId="{30D93E5B-347D-45A4-B3F9-415041A4C8B0}">
      <dsp:nvSpPr>
        <dsp:cNvPr id="0" name=""/>
        <dsp:cNvSpPr/>
      </dsp:nvSpPr>
      <dsp:spPr>
        <a:xfrm>
          <a:off x="5707360" y="967780"/>
          <a:ext cx="1044852" cy="66348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987D703-157A-4D0B-BE52-9150ABC63939}">
      <dsp:nvSpPr>
        <dsp:cNvPr id="0" name=""/>
        <dsp:cNvSpPr/>
      </dsp:nvSpPr>
      <dsp:spPr>
        <a:xfrm>
          <a:off x="5823454" y="1078070"/>
          <a:ext cx="1044852" cy="66348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sr-Cyrl-RS" sz="1100" kern="1200" dirty="0"/>
            <a:t>Капитал</a:t>
          </a:r>
          <a:endParaRPr lang="en-GB" sz="1100" kern="1200" dirty="0"/>
        </a:p>
      </dsp:txBody>
      <dsp:txXfrm>
        <a:off x="5842887" y="1097503"/>
        <a:ext cx="1005986" cy="624615"/>
      </dsp:txXfrm>
    </dsp:sp>
    <dsp:sp modelId="{E64F5547-847B-4342-85F6-F80A498C44FD}">
      <dsp:nvSpPr>
        <dsp:cNvPr id="0" name=""/>
        <dsp:cNvSpPr/>
      </dsp:nvSpPr>
      <dsp:spPr>
        <a:xfrm>
          <a:off x="6984402" y="967780"/>
          <a:ext cx="1044852" cy="66348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A98710-71F3-465E-BFE0-1C6464C489B3}">
      <dsp:nvSpPr>
        <dsp:cNvPr id="0" name=""/>
        <dsp:cNvSpPr/>
      </dsp:nvSpPr>
      <dsp:spPr>
        <a:xfrm>
          <a:off x="7100497" y="1078070"/>
          <a:ext cx="1044852" cy="66348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sr-Cyrl-RS" sz="1100" kern="1200" dirty="0"/>
            <a:t>Обавезе</a:t>
          </a:r>
          <a:endParaRPr lang="en-GB" sz="1100" kern="1200" dirty="0"/>
        </a:p>
      </dsp:txBody>
      <dsp:txXfrm>
        <a:off x="7119930" y="1097503"/>
        <a:ext cx="1005986" cy="624615"/>
      </dsp:txXfrm>
    </dsp:sp>
    <dsp:sp modelId="{B04E941F-0DD0-4245-A461-DCBD44A91272}">
      <dsp:nvSpPr>
        <dsp:cNvPr id="0" name=""/>
        <dsp:cNvSpPr/>
      </dsp:nvSpPr>
      <dsp:spPr>
        <a:xfrm>
          <a:off x="6345881" y="1935140"/>
          <a:ext cx="1044852" cy="66348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AA7354-CA84-428D-9BCD-5ADB0C1A00FD}">
      <dsp:nvSpPr>
        <dsp:cNvPr id="0" name=""/>
        <dsp:cNvSpPr/>
      </dsp:nvSpPr>
      <dsp:spPr>
        <a:xfrm>
          <a:off x="6461975" y="2045430"/>
          <a:ext cx="1044852" cy="66348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sr-Cyrl-RS" sz="1100" kern="1200" dirty="0"/>
            <a:t>Повериоци (дугорочне обавезе)</a:t>
          </a:r>
          <a:endParaRPr lang="en-GB" sz="1100" kern="1200" dirty="0"/>
        </a:p>
      </dsp:txBody>
      <dsp:txXfrm>
        <a:off x="6481408" y="2064863"/>
        <a:ext cx="1005986" cy="624615"/>
      </dsp:txXfrm>
    </dsp:sp>
    <dsp:sp modelId="{D88069F9-7936-4794-A3CA-D471B6A7ACD7}">
      <dsp:nvSpPr>
        <dsp:cNvPr id="0" name=""/>
        <dsp:cNvSpPr/>
      </dsp:nvSpPr>
      <dsp:spPr>
        <a:xfrm>
          <a:off x="7622923" y="1935140"/>
          <a:ext cx="1044852" cy="66348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4674CE2-6C42-4C2F-8790-34F52E262C89}">
      <dsp:nvSpPr>
        <dsp:cNvPr id="0" name=""/>
        <dsp:cNvSpPr/>
      </dsp:nvSpPr>
      <dsp:spPr>
        <a:xfrm>
          <a:off x="7739018" y="2045430"/>
          <a:ext cx="1044852" cy="66348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sr-Cyrl-RS" sz="1100" kern="1200" dirty="0"/>
            <a:t>Повериоци  (краткорочне обавезе</a:t>
          </a:r>
          <a:endParaRPr lang="en-GB" sz="1100" kern="1200" dirty="0"/>
        </a:p>
      </dsp:txBody>
      <dsp:txXfrm>
        <a:off x="7758451" y="2064863"/>
        <a:ext cx="1005986" cy="62461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788447-EF29-48DC-959C-CBF88E6D0E49}">
      <dsp:nvSpPr>
        <dsp:cNvPr id="0" name=""/>
        <dsp:cNvSpPr/>
      </dsp:nvSpPr>
      <dsp:spPr>
        <a:xfrm>
          <a:off x="561399" y="937"/>
          <a:ext cx="1922134" cy="1153280"/>
        </a:xfrm>
        <a:prstGeom prst="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sr-Cyrl-RS" sz="2000" kern="1200" dirty="0">
              <a:solidFill>
                <a:schemeClr val="tx1"/>
              </a:solidFill>
            </a:rPr>
            <a:t>ОБЛИЦИ</a:t>
          </a:r>
          <a:r>
            <a:rPr lang="en-US" sz="2000" kern="1200" dirty="0">
              <a:solidFill>
                <a:schemeClr val="tx1"/>
              </a:solidFill>
            </a:rPr>
            <a:t> </a:t>
          </a:r>
          <a:r>
            <a:rPr lang="sr-Cyrl-RS" sz="2000" kern="1200" dirty="0">
              <a:solidFill>
                <a:schemeClr val="tx1"/>
              </a:solidFill>
            </a:rPr>
            <a:t>ИМОВИНЕ</a:t>
          </a:r>
          <a:endParaRPr lang="en-GB" sz="2000" kern="1200" dirty="0">
            <a:solidFill>
              <a:schemeClr val="tx1"/>
            </a:solidFill>
          </a:endParaRPr>
        </a:p>
      </dsp:txBody>
      <dsp:txXfrm>
        <a:off x="561399" y="937"/>
        <a:ext cx="1922134" cy="1153280"/>
      </dsp:txXfrm>
    </dsp:sp>
    <dsp:sp modelId="{B956EC71-2787-474F-AB58-0AD3BA1D082D}">
      <dsp:nvSpPr>
        <dsp:cNvPr id="0" name=""/>
        <dsp:cNvSpPr/>
      </dsp:nvSpPr>
      <dsp:spPr>
        <a:xfrm>
          <a:off x="2675746" y="937"/>
          <a:ext cx="1922134" cy="1153280"/>
        </a:xfrm>
        <a:prstGeom prst="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sr-Cyrl-RS" sz="2000" kern="1200" dirty="0">
              <a:solidFill>
                <a:schemeClr val="tx1"/>
              </a:solidFill>
            </a:rPr>
            <a:t>ПОРЕКЛО ИМОВИНЕ</a:t>
          </a:r>
          <a:endParaRPr lang="en-GB" sz="2000" kern="1200" dirty="0">
            <a:solidFill>
              <a:schemeClr val="tx1"/>
            </a:solidFill>
          </a:endParaRPr>
        </a:p>
      </dsp:txBody>
      <dsp:txXfrm>
        <a:off x="2675746" y="937"/>
        <a:ext cx="1922134" cy="1153280"/>
      </dsp:txXfrm>
    </dsp:sp>
    <dsp:sp modelId="{8F76CE24-92BA-4B26-8906-A28A6C4C299F}">
      <dsp:nvSpPr>
        <dsp:cNvPr id="0" name=""/>
        <dsp:cNvSpPr/>
      </dsp:nvSpPr>
      <dsp:spPr>
        <a:xfrm>
          <a:off x="561399" y="1346431"/>
          <a:ext cx="1922134" cy="115328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sr-Cyrl-RS" sz="2000" kern="1200" dirty="0"/>
            <a:t>СТАЛНА СРЕДСТВА 500</a:t>
          </a:r>
          <a:endParaRPr lang="en-GB" sz="2000" kern="1200" dirty="0"/>
        </a:p>
      </dsp:txBody>
      <dsp:txXfrm>
        <a:off x="561399" y="1346431"/>
        <a:ext cx="1922134" cy="1153280"/>
      </dsp:txXfrm>
    </dsp:sp>
    <dsp:sp modelId="{088A7AC6-A388-4CD6-AE68-7698AC6C3F46}">
      <dsp:nvSpPr>
        <dsp:cNvPr id="0" name=""/>
        <dsp:cNvSpPr/>
      </dsp:nvSpPr>
      <dsp:spPr>
        <a:xfrm>
          <a:off x="2675746" y="1346431"/>
          <a:ext cx="1922134" cy="115328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sr-Cyrl-RS" sz="2000" kern="1200" dirty="0"/>
            <a:t>КАПИТАЛ (нето имовина) 600</a:t>
          </a:r>
          <a:endParaRPr lang="en-GB" sz="2000" kern="1200" dirty="0"/>
        </a:p>
      </dsp:txBody>
      <dsp:txXfrm>
        <a:off x="2675746" y="1346431"/>
        <a:ext cx="1922134" cy="1153280"/>
      </dsp:txXfrm>
    </dsp:sp>
    <dsp:sp modelId="{507D1FBD-E9A0-44ED-B114-24BF3381F98E}">
      <dsp:nvSpPr>
        <dsp:cNvPr id="0" name=""/>
        <dsp:cNvSpPr/>
      </dsp:nvSpPr>
      <dsp:spPr>
        <a:xfrm>
          <a:off x="561399" y="2691925"/>
          <a:ext cx="1922134" cy="115328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sr-Cyrl-RS" sz="2000" kern="1200" dirty="0"/>
            <a:t>ОБРТНА СРЕДСТВА 300</a:t>
          </a:r>
          <a:endParaRPr lang="en-GB" sz="2000" kern="1200" dirty="0"/>
        </a:p>
      </dsp:txBody>
      <dsp:txXfrm>
        <a:off x="561399" y="2691925"/>
        <a:ext cx="1922134" cy="1153280"/>
      </dsp:txXfrm>
    </dsp:sp>
    <dsp:sp modelId="{096D3A18-83DC-4CFF-956B-45B7B0413596}">
      <dsp:nvSpPr>
        <dsp:cNvPr id="0" name=""/>
        <dsp:cNvSpPr/>
      </dsp:nvSpPr>
      <dsp:spPr>
        <a:xfrm>
          <a:off x="2675746" y="2691925"/>
          <a:ext cx="1922134" cy="115328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sr-Cyrl-RS" sz="2000" kern="1200" dirty="0"/>
            <a:t>ОБАВЕЗЕ 200</a:t>
          </a:r>
          <a:endParaRPr lang="en-GB" sz="2000" kern="1200" dirty="0"/>
        </a:p>
      </dsp:txBody>
      <dsp:txXfrm>
        <a:off x="2675746" y="2691925"/>
        <a:ext cx="1922134" cy="1153280"/>
      </dsp:txXfrm>
    </dsp:sp>
    <dsp:sp modelId="{8D147928-E938-4D6C-A4FB-F1053160AEED}">
      <dsp:nvSpPr>
        <dsp:cNvPr id="0" name=""/>
        <dsp:cNvSpPr/>
      </dsp:nvSpPr>
      <dsp:spPr>
        <a:xfrm>
          <a:off x="561399" y="4037419"/>
          <a:ext cx="1922134" cy="115328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sr-Cyrl-RS" sz="2000" kern="1200" dirty="0"/>
            <a:t>УКУПНА СРЕДСТВА (АКТИВА) 800</a:t>
          </a:r>
          <a:endParaRPr lang="en-GB" sz="2000" kern="1200" dirty="0"/>
        </a:p>
      </dsp:txBody>
      <dsp:txXfrm>
        <a:off x="561399" y="4037419"/>
        <a:ext cx="1922134" cy="1153280"/>
      </dsp:txXfrm>
    </dsp:sp>
    <dsp:sp modelId="{26A54D0A-B63A-48F5-A92A-80D638F5095B}">
      <dsp:nvSpPr>
        <dsp:cNvPr id="0" name=""/>
        <dsp:cNvSpPr/>
      </dsp:nvSpPr>
      <dsp:spPr>
        <a:xfrm>
          <a:off x="2675746" y="4037419"/>
          <a:ext cx="1922134" cy="115328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sr-Cyrl-RS" sz="2000" kern="1200" dirty="0"/>
            <a:t>УКУПНИ ИЗВОРИ (ПАСИВА) 800</a:t>
          </a:r>
          <a:endParaRPr lang="en-GB" sz="2000" kern="1200" dirty="0"/>
        </a:p>
      </dsp:txBody>
      <dsp:txXfrm>
        <a:off x="2675746" y="4037419"/>
        <a:ext cx="1922134" cy="11532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B12E15-079B-4629-AA12-1765F1B507FC}">
      <dsp:nvSpPr>
        <dsp:cNvPr id="0" name=""/>
        <dsp:cNvSpPr/>
      </dsp:nvSpPr>
      <dsp:spPr>
        <a:xfrm>
          <a:off x="2245541" y="894"/>
          <a:ext cx="1761492" cy="176149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sr-Cyrl-RS" sz="2600" kern="1200" dirty="0"/>
            <a:t>АКТИВА 800</a:t>
          </a:r>
          <a:endParaRPr lang="en-GB" sz="2600" kern="1200" dirty="0"/>
        </a:p>
      </dsp:txBody>
      <dsp:txXfrm>
        <a:off x="2503506" y="258859"/>
        <a:ext cx="1245562" cy="1245562"/>
      </dsp:txXfrm>
    </dsp:sp>
    <dsp:sp modelId="{F896695E-BBEF-4F45-9C68-931642BB202F}">
      <dsp:nvSpPr>
        <dsp:cNvPr id="0" name=""/>
        <dsp:cNvSpPr/>
      </dsp:nvSpPr>
      <dsp:spPr>
        <a:xfrm>
          <a:off x="4150067" y="370808"/>
          <a:ext cx="1021665" cy="1021665"/>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GB" sz="2100" kern="1200"/>
        </a:p>
      </dsp:txBody>
      <dsp:txXfrm>
        <a:off x="4285489" y="581271"/>
        <a:ext cx="750821" cy="600739"/>
      </dsp:txXfrm>
    </dsp:sp>
    <dsp:sp modelId="{F5E4A060-30B1-4A46-9D3E-E2CC386A10DA}">
      <dsp:nvSpPr>
        <dsp:cNvPr id="0" name=""/>
        <dsp:cNvSpPr/>
      </dsp:nvSpPr>
      <dsp:spPr>
        <a:xfrm>
          <a:off x="5314766" y="894"/>
          <a:ext cx="1761492" cy="176149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sr-Cyrl-RS" sz="2600" kern="1200" dirty="0"/>
            <a:t>ПАСИВА 800</a:t>
          </a:r>
          <a:endParaRPr lang="en-GB" sz="2600" kern="1200" dirty="0"/>
        </a:p>
      </dsp:txBody>
      <dsp:txXfrm>
        <a:off x="5572731" y="258859"/>
        <a:ext cx="1245562" cy="124556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212C22-0988-4F2C-B160-46CAE8C126BC}">
      <dsp:nvSpPr>
        <dsp:cNvPr id="0" name=""/>
        <dsp:cNvSpPr/>
      </dsp:nvSpPr>
      <dsp:spPr>
        <a:xfrm>
          <a:off x="1084336" y="295"/>
          <a:ext cx="1837105" cy="183710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sr-Cyrl-RS" sz="1600" kern="1200" dirty="0"/>
            <a:t>УКУПНА СРЕДСТВА (бруто имовина)</a:t>
          </a:r>
        </a:p>
        <a:p>
          <a:pPr marL="0" lvl="0" indent="0" algn="ctr" defTabSz="711200">
            <a:lnSpc>
              <a:spcPct val="90000"/>
            </a:lnSpc>
            <a:spcBef>
              <a:spcPct val="0"/>
            </a:spcBef>
            <a:spcAft>
              <a:spcPct val="35000"/>
            </a:spcAft>
            <a:buNone/>
          </a:pPr>
          <a:r>
            <a:rPr lang="sr-Cyrl-RS" sz="1600" kern="1200" dirty="0"/>
            <a:t>СТАЛНА+ОБРТНА 500+300</a:t>
          </a:r>
          <a:endParaRPr lang="en-GB" sz="1600" kern="1200" dirty="0"/>
        </a:p>
      </dsp:txBody>
      <dsp:txXfrm>
        <a:off x="1353374" y="269333"/>
        <a:ext cx="1299029" cy="1299029"/>
      </dsp:txXfrm>
    </dsp:sp>
    <dsp:sp modelId="{46DD4A5A-6F4F-45F1-B986-B5D5F42411AF}">
      <dsp:nvSpPr>
        <dsp:cNvPr id="0" name=""/>
        <dsp:cNvSpPr/>
      </dsp:nvSpPr>
      <dsp:spPr>
        <a:xfrm>
          <a:off x="6356222" y="444744"/>
          <a:ext cx="1065520" cy="1065520"/>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6497457" y="852199"/>
        <a:ext cx="783050" cy="250610"/>
      </dsp:txXfrm>
    </dsp:sp>
    <dsp:sp modelId="{A28B56C7-B514-4693-9EFA-F7FD6268C973}">
      <dsp:nvSpPr>
        <dsp:cNvPr id="0" name=""/>
        <dsp:cNvSpPr/>
      </dsp:nvSpPr>
      <dsp:spPr>
        <a:xfrm>
          <a:off x="4285307" y="295"/>
          <a:ext cx="1837105" cy="183710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sr-Cyrl-RS" sz="1600" kern="1200" dirty="0"/>
            <a:t>СОПСТВЕНИ КАПИТАЛ 600</a:t>
          </a:r>
          <a:endParaRPr lang="en-GB" sz="1600" kern="1200" dirty="0"/>
        </a:p>
      </dsp:txBody>
      <dsp:txXfrm>
        <a:off x="4554345" y="269333"/>
        <a:ext cx="1299029" cy="1299029"/>
      </dsp:txXfrm>
    </dsp:sp>
    <dsp:sp modelId="{91C3384B-D14B-45E1-9DA6-59FF49FCD734}">
      <dsp:nvSpPr>
        <dsp:cNvPr id="0" name=""/>
        <dsp:cNvSpPr/>
      </dsp:nvSpPr>
      <dsp:spPr>
        <a:xfrm>
          <a:off x="3123280" y="467227"/>
          <a:ext cx="1065520" cy="1065520"/>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3264515" y="686724"/>
        <a:ext cx="783050" cy="626526"/>
      </dsp:txXfrm>
    </dsp:sp>
    <dsp:sp modelId="{D29C8597-B18E-44CF-B60F-E09A776AC921}">
      <dsp:nvSpPr>
        <dsp:cNvPr id="0" name=""/>
        <dsp:cNvSpPr/>
      </dsp:nvSpPr>
      <dsp:spPr>
        <a:xfrm>
          <a:off x="7486279" y="295"/>
          <a:ext cx="1837105" cy="183710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sr-Cyrl-RS" sz="1600" kern="1200" dirty="0"/>
            <a:t>ОБАВЕЗЕ 200</a:t>
          </a:r>
          <a:endParaRPr lang="en-GB" sz="1600" kern="1200" dirty="0"/>
        </a:p>
      </dsp:txBody>
      <dsp:txXfrm>
        <a:off x="7755317" y="269333"/>
        <a:ext cx="1299029" cy="129902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5CB772-4088-4585-886E-B356F53AD5E0}">
      <dsp:nvSpPr>
        <dsp:cNvPr id="0" name=""/>
        <dsp:cNvSpPr/>
      </dsp:nvSpPr>
      <dsp:spPr>
        <a:xfrm>
          <a:off x="1593" y="64028"/>
          <a:ext cx="2111708" cy="211170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sr-Cyrl-RS" sz="2000" kern="1200" dirty="0"/>
            <a:t>УКУПНА СРЕДСТВА (бруто имовина) 800</a:t>
          </a:r>
          <a:endParaRPr lang="en-GB" sz="2000" kern="1200" dirty="0"/>
        </a:p>
      </dsp:txBody>
      <dsp:txXfrm>
        <a:off x="310845" y="373280"/>
        <a:ext cx="1493204" cy="1493204"/>
      </dsp:txXfrm>
    </dsp:sp>
    <dsp:sp modelId="{9E7E33AC-E90A-4C6B-AB31-3DBE56B439E7}">
      <dsp:nvSpPr>
        <dsp:cNvPr id="0" name=""/>
        <dsp:cNvSpPr/>
      </dsp:nvSpPr>
      <dsp:spPr>
        <a:xfrm>
          <a:off x="2284772" y="507487"/>
          <a:ext cx="1224791" cy="1224791"/>
        </a:xfrm>
        <a:prstGeom prst="mathPlus">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GB" sz="1600" kern="1200"/>
        </a:p>
      </dsp:txBody>
      <dsp:txXfrm>
        <a:off x="2447118" y="975847"/>
        <a:ext cx="900099" cy="288071"/>
      </dsp:txXfrm>
    </dsp:sp>
    <dsp:sp modelId="{40861D01-2704-4D21-A06E-81DCB4307E79}">
      <dsp:nvSpPr>
        <dsp:cNvPr id="0" name=""/>
        <dsp:cNvSpPr/>
      </dsp:nvSpPr>
      <dsp:spPr>
        <a:xfrm>
          <a:off x="3681034" y="64028"/>
          <a:ext cx="2111708" cy="211170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sr-Cyrl-RS" sz="2000" kern="1200" dirty="0"/>
            <a:t>УКУПНЕ ОБАВЕЗЕ 200</a:t>
          </a:r>
          <a:endParaRPr lang="en-GB" sz="2000" kern="1200" dirty="0"/>
        </a:p>
      </dsp:txBody>
      <dsp:txXfrm>
        <a:off x="3990286" y="373280"/>
        <a:ext cx="1493204" cy="1493204"/>
      </dsp:txXfrm>
    </dsp:sp>
    <dsp:sp modelId="{21DF0A3B-7BC0-46E7-999C-B3B3E6B06E9E}">
      <dsp:nvSpPr>
        <dsp:cNvPr id="0" name=""/>
        <dsp:cNvSpPr/>
      </dsp:nvSpPr>
      <dsp:spPr>
        <a:xfrm>
          <a:off x="5964214" y="507487"/>
          <a:ext cx="1224791" cy="1224791"/>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GB" sz="1600" kern="1200"/>
        </a:p>
      </dsp:txBody>
      <dsp:txXfrm>
        <a:off x="6126560" y="759794"/>
        <a:ext cx="900099" cy="720177"/>
      </dsp:txXfrm>
    </dsp:sp>
    <dsp:sp modelId="{02F54810-E2A4-4F6A-8B54-695CA98F5255}">
      <dsp:nvSpPr>
        <dsp:cNvPr id="0" name=""/>
        <dsp:cNvSpPr/>
      </dsp:nvSpPr>
      <dsp:spPr>
        <a:xfrm>
          <a:off x="7360476" y="64028"/>
          <a:ext cx="2111708" cy="211170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sr-Cyrl-RS" sz="2000" kern="1200" dirty="0"/>
            <a:t>СОПСТВЕНИ КАПИТАЛ (нето имовина) 600</a:t>
          </a:r>
          <a:endParaRPr lang="en-GB" sz="2000" kern="1200" dirty="0"/>
        </a:p>
      </dsp:txBody>
      <dsp:txXfrm>
        <a:off x="7669728" y="373280"/>
        <a:ext cx="1493204" cy="1493204"/>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B952BC-949E-490A-B122-DDF08ADF0870}" type="datetimeFigureOut">
              <a:rPr lang="en-GB" smtClean="0"/>
              <a:t>17/12/2024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C02167-1284-41E0-9065-15B77B8F2B0D}" type="slidenum">
              <a:rPr lang="en-GB" smtClean="0"/>
              <a:t>‹#›</a:t>
            </a:fld>
            <a:endParaRPr lang="en-GB"/>
          </a:p>
        </p:txBody>
      </p:sp>
    </p:spTree>
    <p:extLst>
      <p:ext uri="{BB962C8B-B14F-4D97-AF65-F5344CB8AC3E}">
        <p14:creationId xmlns:p14="http://schemas.microsoft.com/office/powerpoint/2010/main" val="17905719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p:txBody>
          <a:bodyPr/>
          <a:lstStyle/>
          <a:p>
            <a:fld id="{179BE97C-6286-441D-B018-6E2A376F1A3E}" type="slidenum">
              <a:rPr lang="en-GB" smtClean="0"/>
              <a:t>1</a:t>
            </a:fld>
            <a:endParaRPr lang="en-GB"/>
          </a:p>
        </p:txBody>
      </p:sp>
    </p:spTree>
    <p:extLst>
      <p:ext uri="{BB962C8B-B14F-4D97-AF65-F5344CB8AC3E}">
        <p14:creationId xmlns:p14="http://schemas.microsoft.com/office/powerpoint/2010/main" val="4511035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9C02167-1284-41E0-9065-15B77B8F2B0D}" type="slidenum">
              <a:rPr lang="en-GB" smtClean="0"/>
              <a:t>2</a:t>
            </a:fld>
            <a:endParaRPr lang="en-GB"/>
          </a:p>
        </p:txBody>
      </p:sp>
    </p:spTree>
    <p:extLst>
      <p:ext uri="{BB962C8B-B14F-4D97-AF65-F5344CB8AC3E}">
        <p14:creationId xmlns:p14="http://schemas.microsoft.com/office/powerpoint/2010/main" val="3533867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sr-Cyrl-RS" dirty="0"/>
              <a:t>На рачунима ове класе производна правна лица (предузећа) могу да воде промене у складу са својим потребама и начинима обрачуна трошкова и учинака (обрачун по стварним или планским или стандардним трошковима), обрачун </a:t>
            </a:r>
            <a:r>
              <a:rPr lang="sr-Cyrl-RS" dirty="0" err="1"/>
              <a:t>поједниначне</a:t>
            </a:r>
            <a:r>
              <a:rPr lang="sr-Cyrl-RS" dirty="0"/>
              <a:t>, масовне или серијске производње са калкулацијом.</a:t>
            </a:r>
          </a:p>
          <a:p>
            <a:pPr lvl="1"/>
            <a:r>
              <a:rPr lang="sr-Cyrl-RS" dirty="0"/>
              <a:t>Трговинска правна лица (предузећа) и предузетници нису обавезни да воде евиденцију у оквиру рачуна класе 9</a:t>
            </a:r>
            <a:endParaRPr lang="en-GB" dirty="0"/>
          </a:p>
          <a:p>
            <a:endParaRPr lang="en-GB" dirty="0"/>
          </a:p>
        </p:txBody>
      </p:sp>
      <p:sp>
        <p:nvSpPr>
          <p:cNvPr id="4" name="Slide Number Placeholder 3"/>
          <p:cNvSpPr>
            <a:spLocks noGrp="1"/>
          </p:cNvSpPr>
          <p:nvPr>
            <p:ph type="sldNum" sz="quarter" idx="5"/>
          </p:nvPr>
        </p:nvSpPr>
        <p:spPr/>
        <p:txBody>
          <a:bodyPr/>
          <a:lstStyle/>
          <a:p>
            <a:fld id="{D9C02167-1284-41E0-9065-15B77B8F2B0D}" type="slidenum">
              <a:rPr lang="en-GB" smtClean="0"/>
              <a:t>34</a:t>
            </a:fld>
            <a:endParaRPr lang="en-GB"/>
          </a:p>
        </p:txBody>
      </p:sp>
    </p:spTree>
    <p:extLst>
      <p:ext uri="{BB962C8B-B14F-4D97-AF65-F5344CB8AC3E}">
        <p14:creationId xmlns:p14="http://schemas.microsoft.com/office/powerpoint/2010/main" val="589680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C02167-1284-41E0-9065-15B77B8F2B0D}" type="slidenum">
              <a:rPr lang="en-GB" smtClean="0"/>
              <a:t>37</a:t>
            </a:fld>
            <a:endParaRPr lang="en-GB"/>
          </a:p>
        </p:txBody>
      </p:sp>
    </p:spTree>
    <p:extLst>
      <p:ext uri="{BB962C8B-B14F-4D97-AF65-F5344CB8AC3E}">
        <p14:creationId xmlns:p14="http://schemas.microsoft.com/office/powerpoint/2010/main" val="8772901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C02167-1284-41E0-9065-15B77B8F2B0D}" type="slidenum">
              <a:rPr lang="en-GB" smtClean="0"/>
              <a:t>47</a:t>
            </a:fld>
            <a:endParaRPr lang="en-GB"/>
          </a:p>
        </p:txBody>
      </p:sp>
    </p:spTree>
    <p:extLst>
      <p:ext uri="{BB962C8B-B14F-4D97-AF65-F5344CB8AC3E}">
        <p14:creationId xmlns:p14="http://schemas.microsoft.com/office/powerpoint/2010/main" val="31506176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C02167-1284-41E0-9065-15B77B8F2B0D}" type="slidenum">
              <a:rPr lang="en-GB" smtClean="0"/>
              <a:t>93</a:t>
            </a:fld>
            <a:endParaRPr lang="en-GB"/>
          </a:p>
        </p:txBody>
      </p:sp>
    </p:spTree>
    <p:extLst>
      <p:ext uri="{BB962C8B-B14F-4D97-AF65-F5344CB8AC3E}">
        <p14:creationId xmlns:p14="http://schemas.microsoft.com/office/powerpoint/2010/main" val="24425781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C02167-1284-41E0-9065-15B77B8F2B0D}" type="slidenum">
              <a:rPr lang="en-GB" smtClean="0"/>
              <a:t>98</a:t>
            </a:fld>
            <a:endParaRPr lang="en-GB"/>
          </a:p>
        </p:txBody>
      </p:sp>
    </p:spTree>
    <p:extLst>
      <p:ext uri="{BB962C8B-B14F-4D97-AF65-F5344CB8AC3E}">
        <p14:creationId xmlns:p14="http://schemas.microsoft.com/office/powerpoint/2010/main" val="17032257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79BE97C-6286-441D-B018-6E2A376F1A3E}" type="slidenum">
              <a:rPr lang="en-GB" smtClean="0"/>
              <a:t>120</a:t>
            </a:fld>
            <a:endParaRPr lang="en-GB"/>
          </a:p>
        </p:txBody>
      </p:sp>
      <p:sp>
        <p:nvSpPr>
          <p:cNvPr id="5" name="Header Placeholder 4">
            <a:extLst>
              <a:ext uri="{FF2B5EF4-FFF2-40B4-BE49-F238E27FC236}">
                <a16:creationId xmlns:a16="http://schemas.microsoft.com/office/drawing/2014/main" id="{03065308-FD3E-E9EF-B892-73D6262EC1C9}"/>
              </a:ext>
            </a:extLst>
          </p:cNvPr>
          <p:cNvSpPr>
            <a:spLocks noGrp="1"/>
          </p:cNvSpPr>
          <p:nvPr>
            <p:ph type="hdr" sz="quarter"/>
          </p:nvPr>
        </p:nvSpPr>
        <p:spPr/>
        <p:txBody>
          <a:bodyPr/>
          <a:lstStyle/>
          <a:p>
            <a:endParaRPr lang="en-GB"/>
          </a:p>
        </p:txBody>
      </p:sp>
    </p:spTree>
    <p:extLst>
      <p:ext uri="{BB962C8B-B14F-4D97-AF65-F5344CB8AC3E}">
        <p14:creationId xmlns:p14="http://schemas.microsoft.com/office/powerpoint/2010/main" val="10469196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79BE97C-6286-441D-B018-6E2A376F1A3E}" type="slidenum">
              <a:rPr lang="en-GB" smtClean="0"/>
              <a:t>121</a:t>
            </a:fld>
            <a:endParaRPr lang="en-GB"/>
          </a:p>
        </p:txBody>
      </p:sp>
      <p:sp>
        <p:nvSpPr>
          <p:cNvPr id="5" name="Header Placeholder 4">
            <a:extLst>
              <a:ext uri="{FF2B5EF4-FFF2-40B4-BE49-F238E27FC236}">
                <a16:creationId xmlns:a16="http://schemas.microsoft.com/office/drawing/2014/main" id="{F8EB4F0D-D585-AFF5-C340-F918CCD06D74}"/>
              </a:ext>
            </a:extLst>
          </p:cNvPr>
          <p:cNvSpPr>
            <a:spLocks noGrp="1"/>
          </p:cNvSpPr>
          <p:nvPr>
            <p:ph type="hdr" sz="quarter"/>
          </p:nvPr>
        </p:nvSpPr>
        <p:spPr/>
        <p:txBody>
          <a:bodyPr/>
          <a:lstStyle/>
          <a:p>
            <a:endParaRPr lang="en-GB"/>
          </a:p>
        </p:txBody>
      </p:sp>
    </p:spTree>
    <p:extLst>
      <p:ext uri="{BB962C8B-B14F-4D97-AF65-F5344CB8AC3E}">
        <p14:creationId xmlns:p14="http://schemas.microsoft.com/office/powerpoint/2010/main" val="11587770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C1E5765-8DB1-4DAE-95F4-2F287CB62EDB}" type="datetimeFigureOut">
              <a:rPr lang="en-GB" smtClean="0"/>
              <a:t>17/12/2024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EADF88-BD06-4700-8030-144459AE972D}" type="slidenum">
              <a:rPr lang="en-GB" smtClean="0"/>
              <a:t>‹#›</a:t>
            </a:fld>
            <a:endParaRPr lang="en-GB"/>
          </a:p>
        </p:txBody>
      </p:sp>
    </p:spTree>
    <p:extLst>
      <p:ext uri="{BB962C8B-B14F-4D97-AF65-F5344CB8AC3E}">
        <p14:creationId xmlns:p14="http://schemas.microsoft.com/office/powerpoint/2010/main" val="39122637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1E5765-8DB1-4DAE-95F4-2F287CB62EDB}" type="datetimeFigureOut">
              <a:rPr lang="en-GB" smtClean="0"/>
              <a:t>17/12/2024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EADF88-BD06-4700-8030-144459AE972D}" type="slidenum">
              <a:rPr lang="en-GB" smtClean="0"/>
              <a:t>‹#›</a:t>
            </a:fld>
            <a:endParaRPr lang="en-GB"/>
          </a:p>
        </p:txBody>
      </p:sp>
    </p:spTree>
    <p:extLst>
      <p:ext uri="{BB962C8B-B14F-4D97-AF65-F5344CB8AC3E}">
        <p14:creationId xmlns:p14="http://schemas.microsoft.com/office/powerpoint/2010/main" val="3540189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1E5765-8DB1-4DAE-95F4-2F287CB62EDB}" type="datetimeFigureOut">
              <a:rPr lang="en-GB" smtClean="0"/>
              <a:t>17/12/2024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EADF88-BD06-4700-8030-144459AE972D}" type="slidenum">
              <a:rPr lang="en-GB" smtClean="0"/>
              <a:t>‹#›</a:t>
            </a:fld>
            <a:endParaRPr lang="en-GB"/>
          </a:p>
        </p:txBody>
      </p:sp>
    </p:spTree>
    <p:extLst>
      <p:ext uri="{BB962C8B-B14F-4D97-AF65-F5344CB8AC3E}">
        <p14:creationId xmlns:p14="http://schemas.microsoft.com/office/powerpoint/2010/main" val="2570772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End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F75B8AA-BC29-87E0-AF94-E352F9D0A15B}"/>
              </a:ext>
            </a:extLst>
          </p:cNvPr>
          <p:cNvSpPr/>
          <p:nvPr userDrawn="1"/>
        </p:nvSpPr>
        <p:spPr>
          <a:xfrm>
            <a:off x="-24000" y="-57824"/>
            <a:ext cx="12240000" cy="6927547"/>
          </a:xfrm>
          <a:prstGeom prst="rect">
            <a:avLst/>
          </a:prstGeom>
          <a:solidFill>
            <a:srgbClr val="1617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25">
            <a:extLst>
              <a:ext uri="{FF2B5EF4-FFF2-40B4-BE49-F238E27FC236}">
                <a16:creationId xmlns:a16="http://schemas.microsoft.com/office/drawing/2014/main" id="{D9E1E7D6-CCF6-6B44-099F-F537324EBA70}"/>
              </a:ext>
            </a:extLst>
          </p:cNvPr>
          <p:cNvSpPr>
            <a:spLocks noGrp="1"/>
          </p:cNvSpPr>
          <p:nvPr>
            <p:ph type="body" sz="quarter" idx="10" hasCustomPrompt="1"/>
          </p:nvPr>
        </p:nvSpPr>
        <p:spPr>
          <a:xfrm>
            <a:off x="875093" y="1590012"/>
            <a:ext cx="5732462" cy="590931"/>
          </a:xfrm>
          <a:prstGeom prst="rect">
            <a:avLst/>
          </a:prstGeom>
        </p:spPr>
        <p:txBody>
          <a:bodyPr anchor="b" anchorCtr="0">
            <a:spAutoFit/>
          </a:bodyPr>
          <a:lstStyle>
            <a:lvl1pPr marL="0" indent="0">
              <a:buNone/>
              <a:defRPr sz="3600" b="1" i="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dirty="0"/>
              <a:t>END SLIDE TITLE</a:t>
            </a:r>
          </a:p>
        </p:txBody>
      </p:sp>
      <p:sp>
        <p:nvSpPr>
          <p:cNvPr id="9" name="Text Placeholder 25">
            <a:extLst>
              <a:ext uri="{FF2B5EF4-FFF2-40B4-BE49-F238E27FC236}">
                <a16:creationId xmlns:a16="http://schemas.microsoft.com/office/drawing/2014/main" id="{F760B6C0-6CB6-D6A9-5B3D-712C7C40A7C6}"/>
              </a:ext>
            </a:extLst>
          </p:cNvPr>
          <p:cNvSpPr>
            <a:spLocks noGrp="1"/>
          </p:cNvSpPr>
          <p:nvPr>
            <p:ph type="body" sz="quarter" idx="11" hasCustomPrompt="1"/>
          </p:nvPr>
        </p:nvSpPr>
        <p:spPr>
          <a:xfrm>
            <a:off x="875093" y="2515760"/>
            <a:ext cx="5732462" cy="424732"/>
          </a:xfrm>
          <a:prstGeom prst="rect">
            <a:avLst/>
          </a:prstGeom>
        </p:spPr>
        <p:txBody>
          <a:bodyPr>
            <a:spAutoFit/>
          </a:bodyPr>
          <a:lstStyle>
            <a:lvl1pPr marL="0" indent="0">
              <a:buNone/>
              <a:defRPr sz="24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dirty="0"/>
              <a:t>Additional content or contacts</a:t>
            </a:r>
          </a:p>
        </p:txBody>
      </p:sp>
      <p:pic>
        <p:nvPicPr>
          <p:cNvPr id="10" name="Picture 9">
            <a:extLst>
              <a:ext uri="{FF2B5EF4-FFF2-40B4-BE49-F238E27FC236}">
                <a16:creationId xmlns:a16="http://schemas.microsoft.com/office/drawing/2014/main" id="{6B6824A3-A83D-968D-E3AB-F56B81E74036}"/>
              </a:ext>
            </a:extLst>
          </p:cNvPr>
          <p:cNvPicPr>
            <a:picLocks noChangeAspect="1"/>
          </p:cNvPicPr>
          <p:nvPr userDrawn="1"/>
        </p:nvPicPr>
        <p:blipFill rotWithShape="1">
          <a:blip r:embed="rId2"/>
          <a:srcRect l="31076" t="-1527" r="38065" b="-3589"/>
          <a:stretch/>
        </p:blipFill>
        <p:spPr>
          <a:xfrm rot="16200000">
            <a:off x="6253325" y="1183776"/>
            <a:ext cx="6927546" cy="4420893"/>
          </a:xfrm>
          <a:prstGeom prst="rect">
            <a:avLst/>
          </a:prstGeom>
        </p:spPr>
      </p:pic>
    </p:spTree>
    <p:extLst>
      <p:ext uri="{BB962C8B-B14F-4D97-AF65-F5344CB8AC3E}">
        <p14:creationId xmlns:p14="http://schemas.microsoft.com/office/powerpoint/2010/main" val="4065039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1E5765-8DB1-4DAE-95F4-2F287CB62EDB}" type="datetimeFigureOut">
              <a:rPr lang="en-GB" smtClean="0"/>
              <a:t>17/12/2024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EADF88-BD06-4700-8030-144459AE972D}" type="slidenum">
              <a:rPr lang="en-GB" smtClean="0"/>
              <a:t>‹#›</a:t>
            </a:fld>
            <a:endParaRPr lang="en-GB"/>
          </a:p>
        </p:txBody>
      </p:sp>
    </p:spTree>
    <p:extLst>
      <p:ext uri="{BB962C8B-B14F-4D97-AF65-F5344CB8AC3E}">
        <p14:creationId xmlns:p14="http://schemas.microsoft.com/office/powerpoint/2010/main" val="14295851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1E5765-8DB1-4DAE-95F4-2F287CB62EDB}" type="datetimeFigureOut">
              <a:rPr lang="en-GB" smtClean="0"/>
              <a:t>17/12/2024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EADF88-BD06-4700-8030-144459AE972D}" type="slidenum">
              <a:rPr lang="en-GB" smtClean="0"/>
              <a:t>‹#›</a:t>
            </a:fld>
            <a:endParaRPr lang="en-GB"/>
          </a:p>
        </p:txBody>
      </p:sp>
    </p:spTree>
    <p:extLst>
      <p:ext uri="{BB962C8B-B14F-4D97-AF65-F5344CB8AC3E}">
        <p14:creationId xmlns:p14="http://schemas.microsoft.com/office/powerpoint/2010/main" val="6568613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C1E5765-8DB1-4DAE-95F4-2F287CB62EDB}" type="datetimeFigureOut">
              <a:rPr lang="en-GB" smtClean="0"/>
              <a:t>17/12/2024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8EADF88-BD06-4700-8030-144459AE972D}" type="slidenum">
              <a:rPr lang="en-GB" smtClean="0"/>
              <a:t>‹#›</a:t>
            </a:fld>
            <a:endParaRPr lang="en-GB"/>
          </a:p>
        </p:txBody>
      </p:sp>
    </p:spTree>
    <p:extLst>
      <p:ext uri="{BB962C8B-B14F-4D97-AF65-F5344CB8AC3E}">
        <p14:creationId xmlns:p14="http://schemas.microsoft.com/office/powerpoint/2010/main" val="222262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C1E5765-8DB1-4DAE-95F4-2F287CB62EDB}" type="datetimeFigureOut">
              <a:rPr lang="en-GB" smtClean="0"/>
              <a:t>17/12/2024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8EADF88-BD06-4700-8030-144459AE972D}" type="slidenum">
              <a:rPr lang="en-GB" smtClean="0"/>
              <a:t>‹#›</a:t>
            </a:fld>
            <a:endParaRPr lang="en-GB"/>
          </a:p>
        </p:txBody>
      </p:sp>
    </p:spTree>
    <p:extLst>
      <p:ext uri="{BB962C8B-B14F-4D97-AF65-F5344CB8AC3E}">
        <p14:creationId xmlns:p14="http://schemas.microsoft.com/office/powerpoint/2010/main" val="37208482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C1E5765-8DB1-4DAE-95F4-2F287CB62EDB}" type="datetimeFigureOut">
              <a:rPr lang="en-GB" smtClean="0"/>
              <a:t>17/12/2024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8EADF88-BD06-4700-8030-144459AE972D}" type="slidenum">
              <a:rPr lang="en-GB" smtClean="0"/>
              <a:t>‹#›</a:t>
            </a:fld>
            <a:endParaRPr lang="en-GB"/>
          </a:p>
        </p:txBody>
      </p:sp>
    </p:spTree>
    <p:extLst>
      <p:ext uri="{BB962C8B-B14F-4D97-AF65-F5344CB8AC3E}">
        <p14:creationId xmlns:p14="http://schemas.microsoft.com/office/powerpoint/2010/main" val="1570770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1E5765-8DB1-4DAE-95F4-2F287CB62EDB}" type="datetimeFigureOut">
              <a:rPr lang="en-GB" smtClean="0"/>
              <a:t>17/12/2024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8EADF88-BD06-4700-8030-144459AE972D}" type="slidenum">
              <a:rPr lang="en-GB" smtClean="0"/>
              <a:t>‹#›</a:t>
            </a:fld>
            <a:endParaRPr lang="en-GB"/>
          </a:p>
        </p:txBody>
      </p:sp>
    </p:spTree>
    <p:extLst>
      <p:ext uri="{BB962C8B-B14F-4D97-AF65-F5344CB8AC3E}">
        <p14:creationId xmlns:p14="http://schemas.microsoft.com/office/powerpoint/2010/main" val="2782919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C1E5765-8DB1-4DAE-95F4-2F287CB62EDB}" type="datetimeFigureOut">
              <a:rPr lang="en-GB" smtClean="0"/>
              <a:t>17/12/2024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8EADF88-BD06-4700-8030-144459AE972D}" type="slidenum">
              <a:rPr lang="en-GB" smtClean="0"/>
              <a:t>‹#›</a:t>
            </a:fld>
            <a:endParaRPr lang="en-GB"/>
          </a:p>
        </p:txBody>
      </p:sp>
    </p:spTree>
    <p:extLst>
      <p:ext uri="{BB962C8B-B14F-4D97-AF65-F5344CB8AC3E}">
        <p14:creationId xmlns:p14="http://schemas.microsoft.com/office/powerpoint/2010/main" val="1940992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C1E5765-8DB1-4DAE-95F4-2F287CB62EDB}" type="datetimeFigureOut">
              <a:rPr lang="en-GB" smtClean="0"/>
              <a:t>17/12/2024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8EADF88-BD06-4700-8030-144459AE972D}" type="slidenum">
              <a:rPr lang="en-GB" smtClean="0"/>
              <a:t>‹#›</a:t>
            </a:fld>
            <a:endParaRPr lang="en-GB"/>
          </a:p>
        </p:txBody>
      </p:sp>
    </p:spTree>
    <p:extLst>
      <p:ext uri="{BB962C8B-B14F-4D97-AF65-F5344CB8AC3E}">
        <p14:creationId xmlns:p14="http://schemas.microsoft.com/office/powerpoint/2010/main" val="623522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1E5765-8DB1-4DAE-95F4-2F287CB62EDB}" type="datetimeFigureOut">
              <a:rPr lang="en-GB" smtClean="0"/>
              <a:t>17/12/2024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EADF88-BD06-4700-8030-144459AE972D}" type="slidenum">
              <a:rPr lang="en-GB" smtClean="0"/>
              <a:t>‹#›</a:t>
            </a:fld>
            <a:endParaRPr lang="en-GB"/>
          </a:p>
        </p:txBody>
      </p:sp>
      <p:pic>
        <p:nvPicPr>
          <p:cNvPr id="7" name="Picture 6">
            <a:extLst>
              <a:ext uri="{FF2B5EF4-FFF2-40B4-BE49-F238E27FC236}">
                <a16:creationId xmlns:a16="http://schemas.microsoft.com/office/drawing/2014/main" id="{31292DDE-EE44-6BD3-549D-3BB99014E314}"/>
              </a:ext>
            </a:extLst>
          </p:cNvPr>
          <p:cNvPicPr>
            <a:picLocks noChangeAspect="1"/>
          </p:cNvPicPr>
          <p:nvPr userDrawn="1"/>
        </p:nvPicPr>
        <p:blipFill>
          <a:blip r:embed="rId14"/>
          <a:stretch>
            <a:fillRect/>
          </a:stretch>
        </p:blipFill>
        <p:spPr>
          <a:xfrm>
            <a:off x="-1" y="-17585"/>
            <a:ext cx="12192001" cy="247773"/>
          </a:xfrm>
          <a:prstGeom prst="rect">
            <a:avLst/>
          </a:prstGeom>
        </p:spPr>
      </p:pic>
      <p:pic>
        <p:nvPicPr>
          <p:cNvPr id="8" name="Picture 7">
            <a:extLst>
              <a:ext uri="{FF2B5EF4-FFF2-40B4-BE49-F238E27FC236}">
                <a16:creationId xmlns:a16="http://schemas.microsoft.com/office/drawing/2014/main" id="{53A137C2-9469-A1D1-AAFD-92785FD76348}"/>
              </a:ext>
            </a:extLst>
          </p:cNvPr>
          <p:cNvPicPr>
            <a:picLocks noChangeAspect="1"/>
          </p:cNvPicPr>
          <p:nvPr userDrawn="1"/>
        </p:nvPicPr>
        <p:blipFill>
          <a:blip r:embed="rId14"/>
          <a:stretch>
            <a:fillRect/>
          </a:stretch>
        </p:blipFill>
        <p:spPr>
          <a:xfrm flipV="1">
            <a:off x="-1" y="6594609"/>
            <a:ext cx="12192002" cy="309782"/>
          </a:xfrm>
          <a:prstGeom prst="rect">
            <a:avLst/>
          </a:prstGeom>
        </p:spPr>
      </p:pic>
    </p:spTree>
    <p:extLst>
      <p:ext uri="{BB962C8B-B14F-4D97-AF65-F5344CB8AC3E}">
        <p14:creationId xmlns:p14="http://schemas.microsoft.com/office/powerpoint/2010/main" val="21790971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hyperlink" Target="https://www.paragraf.rs/propisi/zakon-o-racunovodstvu-2020.html" TargetMode="Externa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9.xml.rels><?xml version="1.0" encoding="UTF-8" standalone="yes"?>
<Relationships xmlns="http://schemas.openxmlformats.org/package/2006/relationships"><Relationship Id="rId2" Type="http://schemas.openxmlformats.org/officeDocument/2006/relationships/hyperlink" Target="https://pravno-informacioni-sistem.rs/eli/rep/sgrs/skupstina/zakon/2019/73/3/reg"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www.paragraf.rs/propisi/pravilnik-o-kontnom-okviru-sadrzini-racuna-za-privredna-drustva-zadruge.html"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s://www.paragraf.rs/propisi/zakon_o_reviziji.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s://www.mfin.gov.rs/upload/media/wWtzLl_6015fef705a70.pdf"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s://www.mfin.gov.rs/upload/media/41281d_601670fd6a4ed.pdf" TargetMode="External"/><Relationship Id="rId2" Type="http://schemas.openxmlformats.org/officeDocument/2006/relationships/hyperlink" Target="https://www.mfin.gov.rs/upload/media/jJD26u_60167826e11dd.pdf"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5.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6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hyperlink" Target="https://www.paragraf.rs/obrasci/Obrazac_1_-_Bilans_stanja_ID_3230.pdf"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9B279AA-CF1C-FBA7-FFA5-B40FE21E9CF3}"/>
              </a:ext>
            </a:extLst>
          </p:cNvPr>
          <p:cNvPicPr>
            <a:picLocks noChangeAspect="1"/>
          </p:cNvPicPr>
          <p:nvPr/>
        </p:nvPicPr>
        <p:blipFill rotWithShape="1">
          <a:blip r:embed="rId3"/>
          <a:srcRect t="6847"/>
          <a:stretch/>
        </p:blipFill>
        <p:spPr>
          <a:xfrm>
            <a:off x="0" y="5633544"/>
            <a:ext cx="12192000" cy="1224455"/>
          </a:xfrm>
          <a:prstGeom prst="rect">
            <a:avLst/>
          </a:prstGeom>
        </p:spPr>
      </p:pic>
      <p:sp>
        <p:nvSpPr>
          <p:cNvPr id="10" name="TextBox 9">
            <a:extLst>
              <a:ext uri="{FF2B5EF4-FFF2-40B4-BE49-F238E27FC236}">
                <a16:creationId xmlns:a16="http://schemas.microsoft.com/office/drawing/2014/main" id="{41042D08-F0F2-2263-B519-B0A7195E03E1}"/>
              </a:ext>
            </a:extLst>
          </p:cNvPr>
          <p:cNvSpPr txBox="1"/>
          <p:nvPr/>
        </p:nvSpPr>
        <p:spPr>
          <a:xfrm>
            <a:off x="606342" y="1352156"/>
            <a:ext cx="6053958" cy="4524315"/>
          </a:xfrm>
          <a:prstGeom prst="rect">
            <a:avLst/>
          </a:prstGeom>
          <a:noFill/>
        </p:spPr>
        <p:txBody>
          <a:bodyPr wrap="square" rtlCol="0">
            <a:spAutoFit/>
          </a:bodyPr>
          <a:lstStyle/>
          <a:p>
            <a:pPr algn="l"/>
            <a:r>
              <a:rPr lang="sr-Cyrl-RS" sz="3600" b="1" dirty="0">
                <a:solidFill>
                  <a:schemeClr val="bg1"/>
                </a:solidFill>
                <a:ea typeface="Verdana" panose="020B0604030504040204" pitchFamily="34" charset="0"/>
                <a:cs typeface="Verdana" panose="020B0604030504040204" pitchFamily="34" charset="0"/>
              </a:rPr>
              <a:t>УВОД У РАЧУНОВОДСТВО И </a:t>
            </a:r>
          </a:p>
          <a:p>
            <a:pPr algn="l"/>
            <a:r>
              <a:rPr lang="sr-Cyrl-RS" sz="3600" b="1" dirty="0">
                <a:solidFill>
                  <a:schemeClr val="bg1"/>
                </a:solidFill>
                <a:ea typeface="Verdana" panose="020B0604030504040204" pitchFamily="34" charset="0"/>
              </a:rPr>
              <a:t>ФИНАНСИЈСКО ИЗВЕШТАВАЊЕ</a:t>
            </a:r>
          </a:p>
          <a:p>
            <a:pPr algn="l"/>
            <a:endParaRPr lang="sr-Cyrl-RS" sz="3200" b="1" dirty="0">
              <a:solidFill>
                <a:schemeClr val="bg1"/>
              </a:solidFill>
              <a:ea typeface="Verdana" panose="020B0604030504040204" pitchFamily="34" charset="0"/>
            </a:endParaRPr>
          </a:p>
          <a:p>
            <a:pPr algn="l"/>
            <a:endParaRPr lang="sr-Cyrl-RS" sz="3200" b="1" dirty="0">
              <a:solidFill>
                <a:schemeClr val="bg1"/>
              </a:solidFill>
              <a:ea typeface="Verdana" panose="020B0604030504040204" pitchFamily="34" charset="0"/>
            </a:endParaRPr>
          </a:p>
          <a:p>
            <a:pPr algn="l"/>
            <a:r>
              <a:rPr lang="sr-Cyrl-RS" sz="2800" dirty="0">
                <a:solidFill>
                  <a:schemeClr val="bg1"/>
                </a:solidFill>
                <a:ea typeface="Verdana" panose="020B0604030504040204" pitchFamily="34" charset="0"/>
              </a:rPr>
              <a:t>Бранко Радуловић</a:t>
            </a:r>
          </a:p>
          <a:p>
            <a:pPr algn="l"/>
            <a:r>
              <a:rPr lang="sr-Cyrl-RS" sz="2800" dirty="0">
                <a:solidFill>
                  <a:schemeClr val="bg1"/>
                </a:solidFill>
                <a:ea typeface="Verdana" panose="020B0604030504040204" pitchFamily="34" charset="0"/>
              </a:rPr>
              <a:t>Правни факултет</a:t>
            </a:r>
          </a:p>
          <a:p>
            <a:pPr algn="l"/>
            <a:r>
              <a:rPr lang="sr-Cyrl-RS" sz="2800" dirty="0">
                <a:solidFill>
                  <a:schemeClr val="bg1"/>
                </a:solidFill>
              </a:rPr>
              <a:t>Универзитет у Београду</a:t>
            </a:r>
            <a:endParaRPr lang="en-US" sz="2800" dirty="0">
              <a:solidFill>
                <a:schemeClr val="bg1"/>
              </a:solidFill>
            </a:endParaRPr>
          </a:p>
          <a:p>
            <a:pPr algn="l"/>
            <a:endParaRPr lang="en-GB" sz="3200" b="1" i="0" dirty="0">
              <a:solidFill>
                <a:schemeClr val="bg1"/>
              </a:solidFill>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1414366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0FEFE-E002-4027-A313-C0B158762C73}"/>
              </a:ext>
            </a:extLst>
          </p:cNvPr>
          <p:cNvSpPr>
            <a:spLocks noGrp="1"/>
          </p:cNvSpPr>
          <p:nvPr>
            <p:ph type="title"/>
          </p:nvPr>
        </p:nvSpPr>
        <p:spPr/>
        <p:txBody>
          <a:bodyPr/>
          <a:lstStyle/>
          <a:p>
            <a:r>
              <a:rPr lang="sr-Cyrl-RS" dirty="0"/>
              <a:t>Закон о рачуноводству</a:t>
            </a:r>
            <a:endParaRPr lang="en-GB" dirty="0"/>
          </a:p>
        </p:txBody>
      </p:sp>
      <p:sp>
        <p:nvSpPr>
          <p:cNvPr id="3" name="Content Placeholder 2">
            <a:extLst>
              <a:ext uri="{FF2B5EF4-FFF2-40B4-BE49-F238E27FC236}">
                <a16:creationId xmlns:a16="http://schemas.microsoft.com/office/drawing/2014/main" id="{97BCBC8D-4D60-432D-8E5A-82D777DB8FE6}"/>
              </a:ext>
            </a:extLst>
          </p:cNvPr>
          <p:cNvSpPr>
            <a:spLocks noGrp="1"/>
          </p:cNvSpPr>
          <p:nvPr>
            <p:ph idx="1"/>
          </p:nvPr>
        </p:nvSpPr>
        <p:spPr/>
        <p:txBody>
          <a:bodyPr>
            <a:normAutofit fontScale="77500" lnSpcReduction="20000"/>
          </a:bodyPr>
          <a:lstStyle/>
          <a:p>
            <a:r>
              <a:rPr lang="sr-Cyrl-RS" dirty="0"/>
              <a:t>Кога обавезује / на кога се односи</a:t>
            </a:r>
          </a:p>
          <a:p>
            <a:r>
              <a:rPr lang="sr-Cyrl-RS" dirty="0"/>
              <a:t>Нови </a:t>
            </a:r>
            <a:r>
              <a:rPr lang="sr-Cyrl-RS" dirty="0">
                <a:hlinkClick r:id="rId2"/>
              </a:rPr>
              <a:t>Закон о рачуноводству</a:t>
            </a:r>
            <a:r>
              <a:rPr lang="sr-Cyrl-RS" dirty="0"/>
              <a:t> се примењује од 2020.године</a:t>
            </a:r>
          </a:p>
          <a:p>
            <a:r>
              <a:rPr lang="sr-Cyrl-RS" dirty="0"/>
              <a:t>Законом се уређује</a:t>
            </a:r>
          </a:p>
          <a:p>
            <a:pPr lvl="1"/>
            <a:r>
              <a:rPr lang="ru-RU" dirty="0"/>
              <a:t>обвезници примене овог закона, </a:t>
            </a:r>
          </a:p>
          <a:p>
            <a:pPr lvl="1"/>
            <a:r>
              <a:rPr lang="ru-RU" dirty="0"/>
              <a:t>разврставање правних лица и предузетника, </a:t>
            </a:r>
          </a:p>
          <a:p>
            <a:pPr lvl="1"/>
            <a:r>
              <a:rPr lang="ru-RU" dirty="0"/>
              <a:t>организација рачуноводства, </a:t>
            </a:r>
          </a:p>
          <a:p>
            <a:pPr lvl="1"/>
            <a:r>
              <a:rPr lang="ru-RU" dirty="0"/>
              <a:t>рачуноводствене исправе и врсте пословних књига, </a:t>
            </a:r>
          </a:p>
          <a:p>
            <a:pPr lvl="1"/>
            <a:r>
              <a:rPr lang="ru-RU" dirty="0"/>
              <a:t>услови и начин вођења пословних књига, </a:t>
            </a:r>
          </a:p>
          <a:p>
            <a:pPr lvl="1"/>
            <a:r>
              <a:rPr lang="ru-RU" dirty="0"/>
              <a:t>Регистар пружалаца рачуноводствених услуга, </a:t>
            </a:r>
          </a:p>
          <a:p>
            <a:pPr lvl="1"/>
            <a:r>
              <a:rPr lang="ru-RU" dirty="0"/>
              <a:t>признавање и вредновање позиција у финансијским извештајима, </a:t>
            </a:r>
          </a:p>
          <a:p>
            <a:pPr lvl="1"/>
            <a:r>
              <a:rPr lang="ru-RU" dirty="0"/>
              <a:t>састављање, достављање и јавно објављивање финансијских извештаја, годишњег извештаја о пословању, извештаја о корпоративном управљању, извештаји о плаћањима ауторитетима власти и нефинансијско извештавање, </a:t>
            </a:r>
          </a:p>
          <a:p>
            <a:pPr lvl="1"/>
            <a:r>
              <a:rPr lang="ru-RU" dirty="0"/>
              <a:t>Регистар финансијских извештаја, </a:t>
            </a:r>
          </a:p>
          <a:p>
            <a:pPr lvl="1"/>
            <a:r>
              <a:rPr lang="ru-RU" dirty="0"/>
              <a:t>Национална комисија за рачуноводство и надзор над спровођењем одредби овог закона.</a:t>
            </a:r>
            <a:endParaRPr lang="en-GB" dirty="0"/>
          </a:p>
        </p:txBody>
      </p:sp>
    </p:spTree>
    <p:extLst>
      <p:ext uri="{BB962C8B-B14F-4D97-AF65-F5344CB8AC3E}">
        <p14:creationId xmlns:p14="http://schemas.microsoft.com/office/powerpoint/2010/main" val="135906770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325B3-6393-5C58-94E4-C5898A6B8D80}"/>
              </a:ext>
            </a:extLst>
          </p:cNvPr>
          <p:cNvSpPr>
            <a:spLocks noGrp="1"/>
          </p:cNvSpPr>
          <p:nvPr>
            <p:ph type="title"/>
          </p:nvPr>
        </p:nvSpPr>
        <p:spPr/>
        <p:txBody>
          <a:bodyPr/>
          <a:lstStyle/>
          <a:p>
            <a:r>
              <a:rPr lang="sr-Cyrl-RS" dirty="0"/>
              <a:t>Биланс успеха у Плану реорганизације (пројекције)</a:t>
            </a:r>
            <a:endParaRPr lang="en-US" dirty="0"/>
          </a:p>
        </p:txBody>
      </p:sp>
      <p:sp>
        <p:nvSpPr>
          <p:cNvPr id="3" name="Content Placeholder 2">
            <a:extLst>
              <a:ext uri="{FF2B5EF4-FFF2-40B4-BE49-F238E27FC236}">
                <a16:creationId xmlns:a16="http://schemas.microsoft.com/office/drawing/2014/main" id="{0995DEDA-CD01-4468-0EA9-0E90DEA9DC39}"/>
              </a:ext>
            </a:extLst>
          </p:cNvPr>
          <p:cNvSpPr>
            <a:spLocks noGrp="1"/>
          </p:cNvSpPr>
          <p:nvPr>
            <p:ph idx="1"/>
          </p:nvPr>
        </p:nvSpPr>
        <p:spPr/>
        <p:txBody>
          <a:bodyPr/>
          <a:lstStyle/>
          <a:p>
            <a:endParaRPr lang="en-US"/>
          </a:p>
        </p:txBody>
      </p:sp>
      <p:pic>
        <p:nvPicPr>
          <p:cNvPr id="4" name="Picture 3" descr="A screenshot of a document&#10;&#10;Description automatically generated">
            <a:extLst>
              <a:ext uri="{FF2B5EF4-FFF2-40B4-BE49-F238E27FC236}">
                <a16:creationId xmlns:a16="http://schemas.microsoft.com/office/drawing/2014/main" id="{E75607B8-7851-6D53-24D8-AFCE2FE452DB}"/>
              </a:ext>
            </a:extLst>
          </p:cNvPr>
          <p:cNvPicPr>
            <a:picLocks noChangeAspect="1"/>
          </p:cNvPicPr>
          <p:nvPr/>
        </p:nvPicPr>
        <p:blipFill>
          <a:blip r:embed="rId2"/>
          <a:stretch>
            <a:fillRect/>
          </a:stretch>
        </p:blipFill>
        <p:spPr>
          <a:xfrm>
            <a:off x="2205819" y="1807449"/>
            <a:ext cx="7400635" cy="4387690"/>
          </a:xfrm>
          <a:prstGeom prst="rect">
            <a:avLst/>
          </a:prstGeom>
        </p:spPr>
      </p:pic>
    </p:spTree>
    <p:extLst>
      <p:ext uri="{BB962C8B-B14F-4D97-AF65-F5344CB8AC3E}">
        <p14:creationId xmlns:p14="http://schemas.microsoft.com/office/powerpoint/2010/main" val="418437474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7A502-23DF-49A9-8C11-E8FCEBF7264B}"/>
              </a:ext>
            </a:extLst>
          </p:cNvPr>
          <p:cNvSpPr>
            <a:spLocks noGrp="1"/>
          </p:cNvSpPr>
          <p:nvPr>
            <p:ph type="title"/>
          </p:nvPr>
        </p:nvSpPr>
        <p:spPr/>
        <p:txBody>
          <a:bodyPr/>
          <a:lstStyle/>
          <a:p>
            <a:r>
              <a:rPr lang="sr-Cyrl-RS" dirty="0"/>
              <a:t>Финансијски извештаји – Извештајо новчаним токовима</a:t>
            </a:r>
            <a:endParaRPr lang="en-GB" dirty="0"/>
          </a:p>
        </p:txBody>
      </p:sp>
      <p:sp>
        <p:nvSpPr>
          <p:cNvPr id="3" name="Content Placeholder 2">
            <a:extLst>
              <a:ext uri="{FF2B5EF4-FFF2-40B4-BE49-F238E27FC236}">
                <a16:creationId xmlns:a16="http://schemas.microsoft.com/office/drawing/2014/main" id="{8226F83E-671D-4B5E-BBFD-E213BF702E0B}"/>
              </a:ext>
            </a:extLst>
          </p:cNvPr>
          <p:cNvSpPr>
            <a:spLocks noGrp="1"/>
          </p:cNvSpPr>
          <p:nvPr>
            <p:ph idx="1"/>
          </p:nvPr>
        </p:nvSpPr>
        <p:spPr/>
        <p:txBody>
          <a:bodyPr/>
          <a:lstStyle/>
          <a:p>
            <a:r>
              <a:rPr lang="sr-Cyrl-RS" dirty="0"/>
              <a:t>Сврха</a:t>
            </a:r>
          </a:p>
          <a:p>
            <a:pPr lvl="1"/>
            <a:r>
              <a:rPr lang="sr-Cyrl-RS" dirty="0"/>
              <a:t>Информације о новчаним примицима и издацима током рачуноводственог периода (између два датума биланса)</a:t>
            </a:r>
          </a:p>
          <a:p>
            <a:pPr lvl="1"/>
            <a:r>
              <a:rPr lang="sr-Cyrl-RS" dirty="0"/>
              <a:t>Информације о свим инвестиционим и финансијским активностима током рачуноводственог периода</a:t>
            </a:r>
          </a:p>
          <a:p>
            <a:pPr lvl="1"/>
            <a:r>
              <a:rPr lang="sr-Cyrl-RS" dirty="0"/>
              <a:t>Помаже инвеститорима, повериоцима и осталим корисницима да процене</a:t>
            </a:r>
          </a:p>
          <a:p>
            <a:pPr lvl="2"/>
            <a:r>
              <a:rPr lang="sr-Cyrl-RS" dirty="0"/>
              <a:t>Способност предузећа да генерише позитивне новчане токове у будућем периоду</a:t>
            </a:r>
          </a:p>
          <a:p>
            <a:pPr lvl="2"/>
            <a:r>
              <a:rPr lang="sr-Cyrl-RS" dirty="0"/>
              <a:t>Способност предузећа да извршава своје обавезе и исплаћује дивиденде</a:t>
            </a:r>
          </a:p>
          <a:p>
            <a:pPr lvl="2"/>
            <a:r>
              <a:rPr lang="sr-Cyrl-RS" dirty="0"/>
              <a:t>Потребу предузећа за екстерним изворима финансирања</a:t>
            </a:r>
            <a:endParaRPr lang="en-GB" dirty="0"/>
          </a:p>
        </p:txBody>
      </p:sp>
    </p:spTree>
    <p:extLst>
      <p:ext uri="{BB962C8B-B14F-4D97-AF65-F5344CB8AC3E}">
        <p14:creationId xmlns:p14="http://schemas.microsoft.com/office/powerpoint/2010/main" val="358060811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C31C9-960B-4CA1-9A98-5D4DBC0848D2}"/>
              </a:ext>
            </a:extLst>
          </p:cNvPr>
          <p:cNvSpPr>
            <a:spLocks noGrp="1"/>
          </p:cNvSpPr>
          <p:nvPr>
            <p:ph type="title"/>
          </p:nvPr>
        </p:nvSpPr>
        <p:spPr/>
        <p:txBody>
          <a:bodyPr/>
          <a:lstStyle/>
          <a:p>
            <a:r>
              <a:rPr lang="sr-Cyrl-RS" dirty="0"/>
              <a:t>Извештај о новчаним токовима</a:t>
            </a:r>
            <a:endParaRPr lang="en-GB" dirty="0"/>
          </a:p>
        </p:txBody>
      </p:sp>
      <p:sp>
        <p:nvSpPr>
          <p:cNvPr id="3" name="Content Placeholder 2">
            <a:extLst>
              <a:ext uri="{FF2B5EF4-FFF2-40B4-BE49-F238E27FC236}">
                <a16:creationId xmlns:a16="http://schemas.microsoft.com/office/drawing/2014/main" id="{D9407F00-FB18-4D8F-913E-42844CABB197}"/>
              </a:ext>
            </a:extLst>
          </p:cNvPr>
          <p:cNvSpPr>
            <a:spLocks noGrp="1"/>
          </p:cNvSpPr>
          <p:nvPr>
            <p:ph idx="1"/>
          </p:nvPr>
        </p:nvSpPr>
        <p:spPr/>
        <p:txBody>
          <a:bodyPr>
            <a:normAutofit/>
          </a:bodyPr>
          <a:lstStyle/>
          <a:p>
            <a:r>
              <a:rPr lang="sr-Cyrl-RS" dirty="0"/>
              <a:t>Класификација новчаних токова</a:t>
            </a:r>
          </a:p>
          <a:p>
            <a:pPr lvl="1"/>
            <a:r>
              <a:rPr lang="sr-Cyrl-RS" dirty="0"/>
              <a:t>Из пословне активности</a:t>
            </a:r>
          </a:p>
          <a:p>
            <a:pPr lvl="1"/>
            <a:r>
              <a:rPr lang="sr-Cyrl-RS" dirty="0"/>
              <a:t>Из активности  инвестирања</a:t>
            </a:r>
          </a:p>
          <a:p>
            <a:pPr lvl="1"/>
            <a:r>
              <a:rPr lang="sr-Cyrl-RS" dirty="0"/>
              <a:t>Из финансијске активности</a:t>
            </a:r>
          </a:p>
          <a:p>
            <a:pPr lvl="1"/>
            <a:endParaRPr lang="en-GB" dirty="0"/>
          </a:p>
        </p:txBody>
      </p:sp>
    </p:spTree>
    <p:extLst>
      <p:ext uri="{BB962C8B-B14F-4D97-AF65-F5344CB8AC3E}">
        <p14:creationId xmlns:p14="http://schemas.microsoft.com/office/powerpoint/2010/main" val="108869422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978D0-5A5C-4146-8C22-73A5C4C6DDD7}"/>
              </a:ext>
            </a:extLst>
          </p:cNvPr>
          <p:cNvSpPr>
            <a:spLocks noGrp="1"/>
          </p:cNvSpPr>
          <p:nvPr>
            <p:ph type="title"/>
          </p:nvPr>
        </p:nvSpPr>
        <p:spPr>
          <a:xfrm>
            <a:off x="838199" y="249512"/>
            <a:ext cx="10515600" cy="748972"/>
          </a:xfrm>
        </p:spPr>
        <p:txBody>
          <a:bodyPr/>
          <a:lstStyle/>
          <a:p>
            <a:r>
              <a:rPr lang="sr-Cyrl-RS" dirty="0"/>
              <a:t>Извештај о новчаним токовима</a:t>
            </a:r>
            <a:endParaRPr lang="en-GB" dirty="0"/>
          </a:p>
        </p:txBody>
      </p:sp>
      <p:pic>
        <p:nvPicPr>
          <p:cNvPr id="5" name="Picture 4">
            <a:extLst>
              <a:ext uri="{FF2B5EF4-FFF2-40B4-BE49-F238E27FC236}">
                <a16:creationId xmlns:a16="http://schemas.microsoft.com/office/drawing/2014/main" id="{0F92EFD9-4E0D-0052-3554-A66B22AD1D20}"/>
              </a:ext>
            </a:extLst>
          </p:cNvPr>
          <p:cNvPicPr>
            <a:picLocks noChangeAspect="1"/>
          </p:cNvPicPr>
          <p:nvPr/>
        </p:nvPicPr>
        <p:blipFill>
          <a:blip r:embed="rId2"/>
          <a:stretch>
            <a:fillRect/>
          </a:stretch>
        </p:blipFill>
        <p:spPr>
          <a:xfrm>
            <a:off x="3247694" y="933085"/>
            <a:ext cx="5696609" cy="5837909"/>
          </a:xfrm>
          <a:prstGeom prst="rect">
            <a:avLst/>
          </a:prstGeom>
        </p:spPr>
      </p:pic>
      <p:sp>
        <p:nvSpPr>
          <p:cNvPr id="6" name="Rectangle 5">
            <a:extLst>
              <a:ext uri="{FF2B5EF4-FFF2-40B4-BE49-F238E27FC236}">
                <a16:creationId xmlns:a16="http://schemas.microsoft.com/office/drawing/2014/main" id="{A46A11C9-36CA-54C3-C41C-75A091DC6268}"/>
              </a:ext>
            </a:extLst>
          </p:cNvPr>
          <p:cNvSpPr/>
          <p:nvPr/>
        </p:nvSpPr>
        <p:spPr>
          <a:xfrm>
            <a:off x="3247693" y="4451132"/>
            <a:ext cx="5696609" cy="241738"/>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C0FF8EA-4A43-353E-64DE-CEB34FA2F320}"/>
              </a:ext>
            </a:extLst>
          </p:cNvPr>
          <p:cNvSpPr/>
          <p:nvPr/>
        </p:nvSpPr>
        <p:spPr>
          <a:xfrm>
            <a:off x="3247692" y="3429000"/>
            <a:ext cx="5696609" cy="241738"/>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C321AA3-9FD1-824F-F0D3-D50C25A67EDA}"/>
              </a:ext>
            </a:extLst>
          </p:cNvPr>
          <p:cNvSpPr/>
          <p:nvPr/>
        </p:nvSpPr>
        <p:spPr>
          <a:xfrm>
            <a:off x="3247695" y="5324100"/>
            <a:ext cx="5696609" cy="241738"/>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454215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A0170-C499-7C36-28B6-A10133AFBB70}"/>
              </a:ext>
            </a:extLst>
          </p:cNvPr>
          <p:cNvSpPr>
            <a:spLocks noGrp="1"/>
          </p:cNvSpPr>
          <p:nvPr>
            <p:ph type="title"/>
          </p:nvPr>
        </p:nvSpPr>
        <p:spPr/>
        <p:txBody>
          <a:bodyPr/>
          <a:lstStyle/>
          <a:p>
            <a:r>
              <a:rPr lang="sr-Cyrl-RS" dirty="0"/>
              <a:t>Предности извештаја</a:t>
            </a:r>
            <a:endParaRPr lang="en-US" dirty="0"/>
          </a:p>
        </p:txBody>
      </p:sp>
      <p:sp>
        <p:nvSpPr>
          <p:cNvPr id="3" name="Content Placeholder 2">
            <a:extLst>
              <a:ext uri="{FF2B5EF4-FFF2-40B4-BE49-F238E27FC236}">
                <a16:creationId xmlns:a16="http://schemas.microsoft.com/office/drawing/2014/main" id="{02393F59-5D6C-0612-E634-F4267F368175}"/>
              </a:ext>
            </a:extLst>
          </p:cNvPr>
          <p:cNvSpPr>
            <a:spLocks noGrp="1"/>
          </p:cNvSpPr>
          <p:nvPr>
            <p:ph idx="1"/>
          </p:nvPr>
        </p:nvSpPr>
        <p:spPr>
          <a:xfrm>
            <a:off x="838200" y="1334814"/>
            <a:ext cx="10515600" cy="4842149"/>
          </a:xfrm>
        </p:spPr>
        <p:txBody>
          <a:bodyPr>
            <a:normAutofit lnSpcReduction="10000"/>
          </a:bodyPr>
          <a:lstStyle/>
          <a:p>
            <a:pPr marL="342900" lvl="0" indent="-342900" algn="just">
              <a:lnSpc>
                <a:spcPct val="107000"/>
              </a:lnSpc>
              <a:buFont typeface="Times New Roman" panose="02020603050405020304" pitchFamily="18" charset="0"/>
              <a:buChar char="-"/>
            </a:pPr>
            <a:r>
              <a:rPr lang="sr-Cyrl-RS" sz="2000" dirty="0">
                <a:effectLst/>
                <a:latin typeface="Calibri" panose="020F0502020204030204" pitchFamily="34" charset="0"/>
                <a:ea typeface="Times New Roman" panose="02020603050405020304" pitchFamily="18" charset="0"/>
                <a:cs typeface="Arial" panose="020B0604020202020204" pitchFamily="34" charset="0"/>
              </a:rPr>
              <a:t>Реални приказ ликвидности: </a:t>
            </a:r>
          </a:p>
          <a:p>
            <a:pPr marL="800100" lvl="1" indent="-342900" algn="just">
              <a:lnSpc>
                <a:spcPct val="107000"/>
              </a:lnSpc>
              <a:buFont typeface="Times New Roman" panose="02020603050405020304" pitchFamily="18" charset="0"/>
              <a:buChar char="-"/>
            </a:pPr>
            <a:r>
              <a:rPr lang="sr-Cyrl-RS" sz="1600" dirty="0">
                <a:effectLst/>
                <a:latin typeface="Calibri" panose="020F0502020204030204" pitchFamily="34" charset="0"/>
                <a:ea typeface="Times New Roman" panose="02020603050405020304" pitchFamily="18" charset="0"/>
                <a:cs typeface="Arial" panose="020B0604020202020204" pitchFamily="34" charset="0"/>
              </a:rPr>
              <a:t>пружа јасан увид у новчану ликвидност предузећа, омогућавајући корисницима да разумеју колико је предузеће заиста у могућности да измири своје текуће обавезе и исплаћује дивиденде. Биланс успеха може показати профитабилност, али не пружа информације о доступности новчаних средстава</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buFont typeface="Times New Roman" panose="02020603050405020304" pitchFamily="18" charset="0"/>
              <a:buChar char="-"/>
            </a:pPr>
            <a:r>
              <a:rPr lang="sr-Cyrl-RS" sz="2000" dirty="0">
                <a:effectLst/>
                <a:latin typeface="Calibri" panose="020F0502020204030204" pitchFamily="34" charset="0"/>
                <a:ea typeface="Times New Roman" panose="02020603050405020304" pitchFamily="18" charset="0"/>
                <a:cs typeface="Arial" panose="020B0604020202020204" pitchFamily="34" charset="0"/>
              </a:rPr>
              <a:t>Способност генерисања готовине: </a:t>
            </a:r>
          </a:p>
          <a:p>
            <a:pPr marL="800100" lvl="1" indent="-342900" algn="just">
              <a:lnSpc>
                <a:spcPct val="107000"/>
              </a:lnSpc>
              <a:buFont typeface="Times New Roman" panose="02020603050405020304" pitchFamily="18" charset="0"/>
              <a:buChar char="-"/>
            </a:pPr>
            <a:r>
              <a:rPr lang="sr-Cyrl-RS" sz="1600" dirty="0">
                <a:effectLst/>
                <a:latin typeface="Calibri" panose="020F0502020204030204" pitchFamily="34" charset="0"/>
                <a:ea typeface="Times New Roman" panose="02020603050405020304" pitchFamily="18" charset="0"/>
                <a:cs typeface="Arial" panose="020B0604020202020204" pitchFamily="34" charset="0"/>
              </a:rPr>
              <a:t>Док биланс успеха може приказати остварену добит, извештај о новчаним токовима открива способност предузећа да генерише готовину из оперативних активности. Ово је посебно корисно за повериоце који желе да процене дугорочну одрживост пословања.</a:t>
            </a:r>
            <a:r>
              <a:rPr lang="sr-Cyrl-RS" sz="1600" dirty="0">
                <a:effectLst/>
                <a:latin typeface="Calibri" panose="020F0502020204030204" pitchFamily="34" charset="0"/>
                <a:ea typeface="Calibri" panose="020F0502020204030204" pitchFamily="34" charset="0"/>
                <a:cs typeface="Arial" panose="020B0604020202020204" pitchFamily="34" charset="0"/>
              </a:rPr>
              <a:t>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buFont typeface="Times New Roman" panose="02020603050405020304" pitchFamily="18" charset="0"/>
              <a:buChar char="-"/>
            </a:pPr>
            <a:r>
              <a:rPr lang="sr-Cyrl-RS" sz="2000" dirty="0">
                <a:effectLst/>
                <a:latin typeface="Calibri" panose="020F0502020204030204" pitchFamily="34" charset="0"/>
                <a:ea typeface="Times New Roman" panose="02020603050405020304" pitchFamily="18" charset="0"/>
                <a:cs typeface="Arial" panose="020B0604020202020204" pitchFamily="34" charset="0"/>
              </a:rPr>
              <a:t>Боље разумевање финансијских потреба: </a:t>
            </a:r>
          </a:p>
          <a:p>
            <a:pPr marL="800100" lvl="1" indent="-342900" algn="just">
              <a:lnSpc>
                <a:spcPct val="107000"/>
              </a:lnSpc>
              <a:buFont typeface="Times New Roman" panose="02020603050405020304" pitchFamily="18" charset="0"/>
              <a:buChar char="-"/>
            </a:pPr>
            <a:r>
              <a:rPr lang="sr-Cyrl-RS" sz="1600" dirty="0">
                <a:effectLst/>
                <a:latin typeface="Calibri" panose="020F0502020204030204" pitchFamily="34" charset="0"/>
                <a:ea typeface="Times New Roman" panose="02020603050405020304" pitchFamily="18" charset="0"/>
                <a:cs typeface="Arial" panose="020B0604020202020204" pitchFamily="34" charset="0"/>
              </a:rPr>
              <a:t>омогућава лакше праћење инвестиционих и финансијских активности предузећа, као што су куповина имовине или узимање кредита. На тај начин, корисници могу да процене потребу предузећа за екстерним изворима финансирања, што биланс успеха не може директно показати.</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buFont typeface="Times New Roman" panose="02020603050405020304" pitchFamily="18" charset="0"/>
              <a:buChar char="-"/>
            </a:pPr>
            <a:r>
              <a:rPr lang="sr-Cyrl-RS" sz="2000" dirty="0">
                <a:effectLst/>
                <a:latin typeface="Calibri" panose="020F0502020204030204" pitchFamily="34" charset="0"/>
                <a:ea typeface="Times New Roman" panose="02020603050405020304" pitchFamily="18" charset="0"/>
                <a:cs typeface="Arial" panose="020B0604020202020204" pitchFamily="34" charset="0"/>
              </a:rPr>
              <a:t>Транспарентност новчаних токова: </a:t>
            </a:r>
          </a:p>
          <a:p>
            <a:pPr marL="800100" lvl="1" indent="-342900" algn="just">
              <a:lnSpc>
                <a:spcPct val="107000"/>
              </a:lnSpc>
              <a:buFont typeface="Times New Roman" panose="02020603050405020304" pitchFamily="18" charset="0"/>
              <a:buChar char="-"/>
            </a:pPr>
            <a:r>
              <a:rPr lang="sr-Cyrl-RS" sz="1600" dirty="0">
                <a:effectLst/>
                <a:latin typeface="Calibri" panose="020F0502020204030204" pitchFamily="34" charset="0"/>
                <a:ea typeface="Times New Roman" panose="02020603050405020304" pitchFamily="18" charset="0"/>
                <a:cs typeface="Arial" panose="020B0604020202020204" pitchFamily="34" charset="0"/>
              </a:rPr>
              <a:t>За разлику од биланса успеха, који може укључивати обрачунске ставке и ненаплаћена потраживања, извештај о новчаним токовима показује стварне новчане трансакције, што смањује могућност манипулације финансијским подацима.</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endParaRPr lang="en-US" sz="3200" dirty="0"/>
          </a:p>
        </p:txBody>
      </p:sp>
    </p:spTree>
    <p:extLst>
      <p:ext uri="{BB962C8B-B14F-4D97-AF65-F5344CB8AC3E}">
        <p14:creationId xmlns:p14="http://schemas.microsoft.com/office/powerpoint/2010/main" val="313807527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14F22-7805-E527-0C87-B8FF2ED116A2}"/>
              </a:ext>
            </a:extLst>
          </p:cNvPr>
          <p:cNvSpPr>
            <a:spLocks noGrp="1"/>
          </p:cNvSpPr>
          <p:nvPr>
            <p:ph type="title"/>
          </p:nvPr>
        </p:nvSpPr>
        <p:spPr>
          <a:xfrm>
            <a:off x="838200" y="365125"/>
            <a:ext cx="10515600" cy="1325563"/>
          </a:xfrm>
        </p:spPr>
        <p:txBody>
          <a:bodyPr/>
          <a:lstStyle/>
          <a:p>
            <a:r>
              <a:rPr lang="sr-Cyrl-RS" dirty="0"/>
              <a:t>Напомене уз финансијске извештаје</a:t>
            </a:r>
            <a:endParaRPr lang="en-US" dirty="0"/>
          </a:p>
        </p:txBody>
      </p:sp>
      <p:sp>
        <p:nvSpPr>
          <p:cNvPr id="3" name="Content Placeholder 2">
            <a:extLst>
              <a:ext uri="{FF2B5EF4-FFF2-40B4-BE49-F238E27FC236}">
                <a16:creationId xmlns:a16="http://schemas.microsoft.com/office/drawing/2014/main" id="{2C567F96-C22B-182D-D47F-9C84A6880567}"/>
              </a:ext>
            </a:extLst>
          </p:cNvPr>
          <p:cNvSpPr>
            <a:spLocks noGrp="1"/>
          </p:cNvSpPr>
          <p:nvPr>
            <p:ph idx="1"/>
          </p:nvPr>
        </p:nvSpPr>
        <p:spPr>
          <a:xfrm>
            <a:off x="838200" y="1825625"/>
            <a:ext cx="10515600" cy="4351338"/>
          </a:xfrm>
        </p:spPr>
        <p:txBody>
          <a:bodyPr/>
          <a:lstStyle/>
          <a:p>
            <a:r>
              <a:rPr lang="sr-Cyrl-RS" dirty="0"/>
              <a:t>Напомене уз финансијске извештаје су додатне информације које објашњавају и допуњавају податке у основним финансијским извештајима, као што су биланс стања, биланс успеха и извештај о новчаним токовима. </a:t>
            </a:r>
          </a:p>
          <a:p>
            <a:r>
              <a:rPr lang="sr-Cyrl-RS" dirty="0"/>
              <a:t>Оне пружају детаље о коришћеним рачуноводственим политикама, значајним трансакцијама и другим релевантним финансијским подацима који нису директно видљиви у главним извештајима.</a:t>
            </a:r>
            <a:endParaRPr lang="en-US" dirty="0"/>
          </a:p>
          <a:p>
            <a:endParaRPr lang="en-US" dirty="0"/>
          </a:p>
        </p:txBody>
      </p:sp>
    </p:spTree>
    <p:extLst>
      <p:ext uri="{BB962C8B-B14F-4D97-AF65-F5344CB8AC3E}">
        <p14:creationId xmlns:p14="http://schemas.microsoft.com/office/powerpoint/2010/main" val="89120864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282A6-F292-3604-D284-F84A2A5583CF}"/>
              </a:ext>
            </a:extLst>
          </p:cNvPr>
          <p:cNvSpPr>
            <a:spLocks noGrp="1"/>
          </p:cNvSpPr>
          <p:nvPr>
            <p:ph type="title"/>
          </p:nvPr>
        </p:nvSpPr>
        <p:spPr/>
        <p:txBody>
          <a:bodyPr/>
          <a:lstStyle/>
          <a:p>
            <a:r>
              <a:rPr lang="sr-Cyrl-RS" dirty="0"/>
              <a:t>Напомене</a:t>
            </a:r>
            <a:endParaRPr lang="en-US" dirty="0"/>
          </a:p>
        </p:txBody>
      </p:sp>
      <p:sp>
        <p:nvSpPr>
          <p:cNvPr id="3" name="Content Placeholder 2">
            <a:extLst>
              <a:ext uri="{FF2B5EF4-FFF2-40B4-BE49-F238E27FC236}">
                <a16:creationId xmlns:a16="http://schemas.microsoft.com/office/drawing/2014/main" id="{6B6A7747-42C7-EDF9-449D-89ED02AA0E44}"/>
              </a:ext>
            </a:extLst>
          </p:cNvPr>
          <p:cNvSpPr>
            <a:spLocks noGrp="1"/>
          </p:cNvSpPr>
          <p:nvPr>
            <p:ph idx="1"/>
          </p:nvPr>
        </p:nvSpPr>
        <p:spPr/>
        <p:txBody>
          <a:bodyPr>
            <a:normAutofit/>
          </a:bodyPr>
          <a:lstStyle/>
          <a:p>
            <a:r>
              <a:rPr lang="sr-Cyrl-RS" sz="2800" dirty="0">
                <a:effectLst/>
                <a:latin typeface="Calibri" panose="020F0502020204030204" pitchFamily="34" charset="0"/>
                <a:ea typeface="Calibri" panose="020F0502020204030204" pitchFamily="34" charset="0"/>
                <a:cs typeface="Arial" panose="020B0604020202020204" pitchFamily="34" charset="0"/>
              </a:rPr>
              <a:t>Напомене су важне јер помажу корисницима финансијских извештаја, попут инвеститора, кредитора и регулаторних тела, да боље разумеју финансијски положај и пословне активности предузећа. </a:t>
            </a:r>
          </a:p>
          <a:p>
            <a:r>
              <a:rPr lang="sr-Cyrl-RS" sz="2800" dirty="0">
                <a:effectLst/>
                <a:latin typeface="Calibri" panose="020F0502020204030204" pitchFamily="34" charset="0"/>
                <a:ea typeface="Calibri" panose="020F0502020204030204" pitchFamily="34" charset="0"/>
                <a:cs typeface="Arial" panose="020B0604020202020204" pitchFamily="34" charset="0"/>
              </a:rPr>
              <a:t>Обезбеђују додатну транспарентност и објашњавају специфичне ставке које би могле утицати на тумачење финансијских података, као што су методе вредновања имовине и обавеза, политике признавања прихода, као и информације о дуговима, правним споровима и потенцијалним ризицима. </a:t>
            </a:r>
          </a:p>
        </p:txBody>
      </p:sp>
    </p:spTree>
    <p:extLst>
      <p:ext uri="{BB962C8B-B14F-4D97-AF65-F5344CB8AC3E}">
        <p14:creationId xmlns:p14="http://schemas.microsoft.com/office/powerpoint/2010/main" val="329729016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2442E-DC9B-497A-9DE1-1ECA3B18A676}"/>
              </a:ext>
            </a:extLst>
          </p:cNvPr>
          <p:cNvSpPr>
            <a:spLocks noGrp="1"/>
          </p:cNvSpPr>
          <p:nvPr>
            <p:ph type="title"/>
          </p:nvPr>
        </p:nvSpPr>
        <p:spPr/>
        <p:txBody>
          <a:bodyPr/>
          <a:lstStyle/>
          <a:p>
            <a:r>
              <a:rPr lang="sr-Cyrl-RS" dirty="0"/>
              <a:t>Финансијски извештаји – извештај о променама накапиталу</a:t>
            </a:r>
            <a:endParaRPr lang="en-GB" dirty="0"/>
          </a:p>
        </p:txBody>
      </p:sp>
      <p:sp>
        <p:nvSpPr>
          <p:cNvPr id="3" name="Content Placeholder 2">
            <a:extLst>
              <a:ext uri="{FF2B5EF4-FFF2-40B4-BE49-F238E27FC236}">
                <a16:creationId xmlns:a16="http://schemas.microsoft.com/office/drawing/2014/main" id="{CCE495D1-0FA4-4868-BD90-9B1D305DBAE2}"/>
              </a:ext>
            </a:extLst>
          </p:cNvPr>
          <p:cNvSpPr>
            <a:spLocks noGrp="1"/>
          </p:cNvSpPr>
          <p:nvPr>
            <p:ph idx="1"/>
          </p:nvPr>
        </p:nvSpPr>
        <p:spPr/>
        <p:txBody>
          <a:bodyPr/>
          <a:lstStyle/>
          <a:p>
            <a:r>
              <a:rPr lang="sr-Cyrl-RS" dirty="0"/>
              <a:t>Саставља се за рачуноводствени период од годину дана са стањем на почетку и на крају периода</a:t>
            </a:r>
          </a:p>
          <a:p>
            <a:r>
              <a:rPr lang="sr-Cyrl-RS" dirty="0"/>
              <a:t>Обухвата</a:t>
            </a:r>
          </a:p>
          <a:p>
            <a:pPr lvl="1"/>
            <a:r>
              <a:rPr lang="sr-Cyrl-RS" dirty="0"/>
              <a:t>Акцијски капитал </a:t>
            </a:r>
          </a:p>
          <a:p>
            <a:pPr lvl="1"/>
            <a:r>
              <a:rPr lang="sr-Cyrl-RS" dirty="0"/>
              <a:t>Резерве</a:t>
            </a:r>
          </a:p>
          <a:p>
            <a:pPr lvl="1"/>
            <a:r>
              <a:rPr lang="sr-Cyrl-RS" dirty="0"/>
              <a:t>Ревалоризационе резерве</a:t>
            </a:r>
          </a:p>
          <a:p>
            <a:pPr lvl="1"/>
            <a:r>
              <a:rPr lang="sr-Cyrl-RS" dirty="0"/>
              <a:t>Нераспоређену добит / губитак</a:t>
            </a:r>
            <a:endParaRPr lang="en-GB" dirty="0"/>
          </a:p>
        </p:txBody>
      </p:sp>
    </p:spTree>
    <p:extLst>
      <p:ext uri="{BB962C8B-B14F-4D97-AF65-F5344CB8AC3E}">
        <p14:creationId xmlns:p14="http://schemas.microsoft.com/office/powerpoint/2010/main" val="263661673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DD7E3C9-9C3C-1693-4281-28EC74127896}"/>
              </a:ext>
            </a:extLst>
          </p:cNvPr>
          <p:cNvSpPr>
            <a:spLocks noGrp="1"/>
          </p:cNvSpPr>
          <p:nvPr>
            <p:ph type="body" sz="quarter" idx="10"/>
          </p:nvPr>
        </p:nvSpPr>
        <p:spPr/>
        <p:txBody>
          <a:bodyPr/>
          <a:lstStyle/>
          <a:p>
            <a:r>
              <a:rPr lang="sr-Cyrl-RS" dirty="0"/>
              <a:t>Ревизија</a:t>
            </a:r>
            <a:endParaRPr lang="en-GB" dirty="0"/>
          </a:p>
        </p:txBody>
      </p:sp>
      <p:sp>
        <p:nvSpPr>
          <p:cNvPr id="3" name="Text Placeholder 2">
            <a:extLst>
              <a:ext uri="{FF2B5EF4-FFF2-40B4-BE49-F238E27FC236}">
                <a16:creationId xmlns:a16="http://schemas.microsoft.com/office/drawing/2014/main" id="{40AC113E-E6DB-0B1A-B453-B59B96E4D98E}"/>
              </a:ext>
            </a:extLst>
          </p:cNvPr>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244661696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78C42-4626-5BD0-A5EC-0290048FD7DC}"/>
              </a:ext>
            </a:extLst>
          </p:cNvPr>
          <p:cNvSpPr>
            <a:spLocks noGrp="1"/>
          </p:cNvSpPr>
          <p:nvPr>
            <p:ph type="title"/>
          </p:nvPr>
        </p:nvSpPr>
        <p:spPr>
          <a:xfrm>
            <a:off x="838200" y="365125"/>
            <a:ext cx="10515600" cy="1325563"/>
          </a:xfrm>
        </p:spPr>
        <p:txBody>
          <a:bodyPr/>
          <a:lstStyle/>
          <a:p>
            <a:r>
              <a:rPr lang="sr-Cyrl-RS" dirty="0"/>
              <a:t>Ревизија</a:t>
            </a:r>
            <a:endParaRPr lang="en-US" dirty="0"/>
          </a:p>
        </p:txBody>
      </p:sp>
      <p:sp>
        <p:nvSpPr>
          <p:cNvPr id="3" name="Content Placeholder 2">
            <a:extLst>
              <a:ext uri="{FF2B5EF4-FFF2-40B4-BE49-F238E27FC236}">
                <a16:creationId xmlns:a16="http://schemas.microsoft.com/office/drawing/2014/main" id="{882EC147-5AC0-996E-36BC-E6699E4B4B5C}"/>
              </a:ext>
            </a:extLst>
          </p:cNvPr>
          <p:cNvSpPr>
            <a:spLocks noGrp="1"/>
          </p:cNvSpPr>
          <p:nvPr>
            <p:ph idx="1"/>
          </p:nvPr>
        </p:nvSpPr>
        <p:spPr>
          <a:xfrm>
            <a:off x="838200" y="1825625"/>
            <a:ext cx="10515600" cy="4351338"/>
          </a:xfrm>
        </p:spPr>
        <p:txBody>
          <a:bodyPr/>
          <a:lstStyle/>
          <a:p>
            <a:r>
              <a:rPr lang="sr-Cyrl-RS" dirty="0"/>
              <a:t>Законска обавеза ревизије: </a:t>
            </a:r>
            <a:r>
              <a:rPr lang="sr-Cyrl-RS" dirty="0">
                <a:hlinkClick r:id="rId2"/>
              </a:rPr>
              <a:t>Закон о ревизији</a:t>
            </a:r>
            <a:r>
              <a:rPr lang="sr-Cyrl-RS" dirty="0"/>
              <a:t> (“Сл. гласник РС", 73/2019) дефинише обавезу спровођења ревизије за одређене субјекте, што укључује преглед и анализу њихових финансијских извештаја. </a:t>
            </a:r>
          </a:p>
          <a:p>
            <a:r>
              <a:rPr lang="sr-Cyrl-RS" dirty="0"/>
              <a:t>Према закону, ревизија мора бити спроведена у складу са важећим законским прописима, као и са Међународним стандардима ревизије (МСР). </a:t>
            </a:r>
            <a:endParaRPr lang="en-US" dirty="0"/>
          </a:p>
        </p:txBody>
      </p:sp>
    </p:spTree>
    <p:extLst>
      <p:ext uri="{BB962C8B-B14F-4D97-AF65-F5344CB8AC3E}">
        <p14:creationId xmlns:p14="http://schemas.microsoft.com/office/powerpoint/2010/main" val="5635368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6AC8E-D0E7-EA21-596E-F2BA4AAA2D74}"/>
              </a:ext>
            </a:extLst>
          </p:cNvPr>
          <p:cNvSpPr>
            <a:spLocks noGrp="1"/>
          </p:cNvSpPr>
          <p:nvPr>
            <p:ph type="title"/>
          </p:nvPr>
        </p:nvSpPr>
        <p:spPr>
          <a:xfrm>
            <a:off x="838200" y="365125"/>
            <a:ext cx="10515600" cy="1325563"/>
          </a:xfrm>
        </p:spPr>
        <p:txBody>
          <a:bodyPr/>
          <a:lstStyle/>
          <a:p>
            <a:r>
              <a:rPr lang="sr-Cyrl-RS" dirty="0"/>
              <a:t>Професионална регулатива</a:t>
            </a:r>
            <a:endParaRPr lang="en-US" dirty="0"/>
          </a:p>
        </p:txBody>
      </p:sp>
      <p:sp>
        <p:nvSpPr>
          <p:cNvPr id="3" name="Content Placeholder 2">
            <a:extLst>
              <a:ext uri="{FF2B5EF4-FFF2-40B4-BE49-F238E27FC236}">
                <a16:creationId xmlns:a16="http://schemas.microsoft.com/office/drawing/2014/main" id="{02C08AC7-1AFF-E89C-C60F-B7CBE1C8D87E}"/>
              </a:ext>
            </a:extLst>
          </p:cNvPr>
          <p:cNvSpPr>
            <a:spLocks noGrp="1"/>
          </p:cNvSpPr>
          <p:nvPr>
            <p:ph idx="1"/>
          </p:nvPr>
        </p:nvSpPr>
        <p:spPr>
          <a:xfrm>
            <a:off x="838200" y="1825625"/>
            <a:ext cx="10515600" cy="4351338"/>
          </a:xfrm>
        </p:spPr>
        <p:txBody>
          <a:bodyPr/>
          <a:lstStyle/>
          <a:p>
            <a:r>
              <a:rPr lang="sr-Cyrl-RS" dirty="0"/>
              <a:t>Професионална регулатива укључује међународне рачуноводствене стандарде, међународне стандарде финансијског извештавања и међународне стандарде ревизије. </a:t>
            </a:r>
          </a:p>
          <a:p>
            <a:r>
              <a:rPr lang="sr-Cyrl-RS" dirty="0"/>
              <a:t>Наведени стандарди осигуравају да финансијско извештавање буде транспарентно и упоредиво на глобалном нивоу. Поред тога, Кодекс професионалне етике поставља етичке стандарде за рачуновође и ревизоре, чиме се обезбеђује одговорност и интегритет у раду. </a:t>
            </a:r>
          </a:p>
          <a:p>
            <a:endParaRPr lang="sr-Cyrl-RS" dirty="0"/>
          </a:p>
          <a:p>
            <a:endParaRPr lang="en-US" dirty="0"/>
          </a:p>
        </p:txBody>
      </p:sp>
    </p:spTree>
    <p:extLst>
      <p:ext uri="{BB962C8B-B14F-4D97-AF65-F5344CB8AC3E}">
        <p14:creationId xmlns:p14="http://schemas.microsoft.com/office/powerpoint/2010/main" val="317512497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6FC79-EF36-62C8-F8CA-771980F7F1DF}"/>
              </a:ext>
            </a:extLst>
          </p:cNvPr>
          <p:cNvSpPr>
            <a:spLocks noGrp="1"/>
          </p:cNvSpPr>
          <p:nvPr>
            <p:ph type="title"/>
          </p:nvPr>
        </p:nvSpPr>
        <p:spPr>
          <a:xfrm>
            <a:off x="838200" y="365125"/>
            <a:ext cx="10515600" cy="1325563"/>
          </a:xfrm>
        </p:spPr>
        <p:txBody>
          <a:bodyPr/>
          <a:lstStyle/>
          <a:p>
            <a:r>
              <a:rPr lang="sr-Cyrl-RS" dirty="0"/>
              <a:t>Исход ревизије</a:t>
            </a:r>
            <a:endParaRPr lang="en-US" dirty="0"/>
          </a:p>
        </p:txBody>
      </p:sp>
      <p:sp>
        <p:nvSpPr>
          <p:cNvPr id="3" name="Content Placeholder 2">
            <a:extLst>
              <a:ext uri="{FF2B5EF4-FFF2-40B4-BE49-F238E27FC236}">
                <a16:creationId xmlns:a16="http://schemas.microsoft.com/office/drawing/2014/main" id="{841B778A-7FAD-A15C-A099-ED45ECE6F8FB}"/>
              </a:ext>
            </a:extLst>
          </p:cNvPr>
          <p:cNvSpPr>
            <a:spLocks noGrp="1"/>
          </p:cNvSpPr>
          <p:nvPr>
            <p:ph idx="1"/>
          </p:nvPr>
        </p:nvSpPr>
        <p:spPr>
          <a:xfrm>
            <a:off x="838200" y="1825625"/>
            <a:ext cx="10515600" cy="4351338"/>
          </a:xfrm>
        </p:spPr>
        <p:txBody>
          <a:bodyPr/>
          <a:lstStyle/>
          <a:p>
            <a:r>
              <a:rPr lang="sr-Cyrl-RS" dirty="0"/>
              <a:t>Исход ревизије је да ревизорски израз мишљења о томе да ли финансијски извештаји истинито и објективно приказују финансијско стање, пословни резултат и токове готовине компаније. </a:t>
            </a:r>
          </a:p>
          <a:p>
            <a:r>
              <a:rPr lang="sr-Cyrl-RS" dirty="0"/>
              <a:t>Ревизијом се утврђује да ли су ти извештаји састављени у складу са МРС и МСФИ, чиме се осигурава усаглашеност са глобалним рачуноводственим стандардима.</a:t>
            </a:r>
            <a:endParaRPr lang="en-US" dirty="0"/>
          </a:p>
          <a:p>
            <a:endParaRPr lang="en-US" dirty="0"/>
          </a:p>
        </p:txBody>
      </p:sp>
    </p:spTree>
    <p:extLst>
      <p:ext uri="{BB962C8B-B14F-4D97-AF65-F5344CB8AC3E}">
        <p14:creationId xmlns:p14="http://schemas.microsoft.com/office/powerpoint/2010/main" val="69903047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6B8D9-53FE-2309-15C0-F5016D143E26}"/>
              </a:ext>
            </a:extLst>
          </p:cNvPr>
          <p:cNvSpPr>
            <a:spLocks noGrp="1"/>
          </p:cNvSpPr>
          <p:nvPr>
            <p:ph type="title"/>
          </p:nvPr>
        </p:nvSpPr>
        <p:spPr/>
        <p:txBody>
          <a:bodyPr/>
          <a:lstStyle/>
          <a:p>
            <a:r>
              <a:rPr lang="sr-Cyrl-RS" sz="4400" b="1" dirty="0">
                <a:effectLst/>
                <a:latin typeface="Calibri" panose="020F0502020204030204" pitchFamily="34" charset="0"/>
                <a:ea typeface="Calibri" panose="020F0502020204030204" pitchFamily="34" charset="0"/>
                <a:cs typeface="Arial" panose="020B0604020202020204" pitchFamily="34" charset="0"/>
              </a:rPr>
              <a:t>Ревизорско мишљење</a:t>
            </a:r>
            <a:endParaRPr lang="en-US" dirty="0"/>
          </a:p>
        </p:txBody>
      </p:sp>
      <p:sp>
        <p:nvSpPr>
          <p:cNvPr id="3" name="Content Placeholder 2">
            <a:extLst>
              <a:ext uri="{FF2B5EF4-FFF2-40B4-BE49-F238E27FC236}">
                <a16:creationId xmlns:a16="http://schemas.microsoft.com/office/drawing/2014/main" id="{9AE5BC04-BD90-E013-1D52-CB781E44D633}"/>
              </a:ext>
            </a:extLst>
          </p:cNvPr>
          <p:cNvSpPr>
            <a:spLocks noGrp="1"/>
          </p:cNvSpPr>
          <p:nvPr>
            <p:ph idx="1"/>
          </p:nvPr>
        </p:nvSpPr>
        <p:spPr/>
        <p:txBody>
          <a:bodyPr>
            <a:normAutofit/>
          </a:bodyPr>
          <a:lstStyle/>
          <a:p>
            <a:pPr marL="274320" indent="0" algn="just">
              <a:lnSpc>
                <a:spcPct val="107000"/>
              </a:lnSpc>
              <a:spcAft>
                <a:spcPts val="800"/>
              </a:spcAft>
              <a:buNone/>
            </a:pPr>
            <a:r>
              <a:rPr lang="sr-Cyrl-RS" sz="1800" b="1" dirty="0">
                <a:effectLst/>
                <a:latin typeface="Calibri" panose="020F0502020204030204" pitchFamily="34" charset="0"/>
                <a:ea typeface="Calibri" panose="020F0502020204030204" pitchFamily="34" charset="0"/>
                <a:cs typeface="Arial" panose="020B0604020202020204" pitchFamily="34" charset="0"/>
              </a:rPr>
              <a:t>Ревизорско мишљење </a:t>
            </a:r>
            <a:r>
              <a:rPr lang="sr-Cyrl-RS" sz="1800" dirty="0">
                <a:effectLst/>
                <a:latin typeface="Calibri" panose="020F0502020204030204" pitchFamily="34" charset="0"/>
                <a:ea typeface="Calibri" panose="020F0502020204030204" pitchFamily="34" charset="0"/>
                <a:cs typeface="Arial" panose="020B0604020202020204" pitchFamily="34" charset="0"/>
              </a:rPr>
              <a:t>представља професионалну потврду ревизора о тачности и објективности финансијских извештаја и изражава се у ревизорском извештају. У зависности од резултата ревизије, мишљење може бити:</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457200" algn="just">
              <a:lnSpc>
                <a:spcPct val="107000"/>
              </a:lnSpc>
            </a:pPr>
            <a:r>
              <a:rPr lang="sr-Cyrl-RS" sz="1800" dirty="0">
                <a:effectLst/>
                <a:latin typeface="Calibri" panose="020F0502020204030204" pitchFamily="34" charset="0"/>
                <a:ea typeface="Calibri" panose="020F0502020204030204" pitchFamily="34" charset="0"/>
                <a:cs typeface="Calibri" panose="020F0502020204030204" pitchFamily="34" charset="0"/>
              </a:rPr>
              <a:t>Позитивно мишљење (без резерве): </a:t>
            </a:r>
          </a:p>
          <a:p>
            <a:pPr marL="914400" lvl="1" algn="just">
              <a:lnSpc>
                <a:spcPct val="107000"/>
              </a:lnSpc>
            </a:pPr>
            <a:r>
              <a:rPr lang="sr-Cyrl-RS" sz="1400" dirty="0">
                <a:effectLst/>
                <a:latin typeface="Calibri" panose="020F0502020204030204" pitchFamily="34" charset="0"/>
                <a:ea typeface="Calibri" panose="020F0502020204030204" pitchFamily="34" charset="0"/>
                <a:cs typeface="Calibri" panose="020F0502020204030204" pitchFamily="34" charset="0"/>
              </a:rPr>
              <a:t>Ово мишљење указује на то да су финансијски извештаји састављени у складу са важећим рачуноводственим стандардима и да истинито и објективно приказују финансијско стање и резултате пословања.</a:t>
            </a: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marL="457200" algn="just">
              <a:lnSpc>
                <a:spcPct val="107000"/>
              </a:lnSpc>
            </a:pPr>
            <a:r>
              <a:rPr lang="sr-Cyrl-RS" sz="1800" dirty="0">
                <a:effectLst/>
                <a:latin typeface="Calibri" panose="020F0502020204030204" pitchFamily="34" charset="0"/>
                <a:ea typeface="Calibri" panose="020F0502020204030204" pitchFamily="34" charset="0"/>
                <a:cs typeface="Calibri" panose="020F0502020204030204" pitchFamily="34" charset="0"/>
              </a:rPr>
              <a:t>Мишљење са резервом: </a:t>
            </a:r>
          </a:p>
          <a:p>
            <a:pPr marL="914400" lvl="1" algn="just">
              <a:lnSpc>
                <a:spcPct val="107000"/>
              </a:lnSpc>
            </a:pPr>
            <a:r>
              <a:rPr lang="sr-Cyrl-RS" sz="1400" dirty="0">
                <a:effectLst/>
                <a:latin typeface="Calibri" panose="020F0502020204030204" pitchFamily="34" charset="0"/>
                <a:ea typeface="Calibri" panose="020F0502020204030204" pitchFamily="34" charset="0"/>
                <a:cs typeface="Calibri" panose="020F0502020204030204" pitchFamily="34" charset="0"/>
              </a:rPr>
              <a:t>Када ревизор утврди мање неправилности или недоследности, али у целини финансијски извештаји пружају разумно поуздан приказ, издаје мишљење са резервом. Овакво мишљење означава да постоје одређена ограничења или неслагања која нису значајна у мери да би се изразило негативно мишљење. </a:t>
            </a:r>
          </a:p>
          <a:p>
            <a:pPr marL="914400" lvl="1" algn="just">
              <a:lnSpc>
                <a:spcPct val="107000"/>
              </a:lnSpc>
            </a:pPr>
            <a:r>
              <a:rPr lang="sr-Cyrl-RS" sz="1400" dirty="0">
                <a:effectLst/>
                <a:latin typeface="Calibri" panose="020F0502020204030204" pitchFamily="34" charset="0"/>
                <a:ea typeface="Calibri" panose="020F0502020204030204" pitchFamily="34" charset="0"/>
                <a:cs typeface="Calibri" panose="020F0502020204030204" pitchFamily="34" charset="0"/>
              </a:rPr>
              <a:t>На пример, 2018. године, у случају компаније </a:t>
            </a:r>
            <a:r>
              <a:rPr lang="sr-Cyrl-RS" sz="1400" dirty="0" err="1">
                <a:effectLst/>
                <a:latin typeface="Calibri" panose="020F0502020204030204" pitchFamily="34" charset="0"/>
                <a:ea typeface="Calibri" panose="020F0502020204030204" pitchFamily="34" charset="0"/>
                <a:cs typeface="Calibri" panose="020F0502020204030204" pitchFamily="34" charset="0"/>
              </a:rPr>
              <a:t>Carillion</a:t>
            </a:r>
            <a:r>
              <a:rPr lang="sr-Cyrl-RS" sz="1400" dirty="0">
                <a:effectLst/>
                <a:latin typeface="Calibri" panose="020F0502020204030204" pitchFamily="34" charset="0"/>
                <a:ea typeface="Calibri" panose="020F0502020204030204" pitchFamily="34" charset="0"/>
                <a:cs typeface="Calibri" panose="020F0502020204030204" pitchFamily="34" charset="0"/>
              </a:rPr>
              <a:t> </a:t>
            </a:r>
            <a:r>
              <a:rPr lang="sr-Cyrl-RS" sz="1400" dirty="0" err="1">
                <a:effectLst/>
                <a:latin typeface="Calibri" panose="020F0502020204030204" pitchFamily="34" charset="0"/>
                <a:ea typeface="Calibri" panose="020F0502020204030204" pitchFamily="34" charset="0"/>
                <a:cs typeface="Calibri" panose="020F0502020204030204" pitchFamily="34" charset="0"/>
              </a:rPr>
              <a:t>Plc</a:t>
            </a:r>
            <a:r>
              <a:rPr lang="sr-Cyrl-RS" sz="1400" dirty="0">
                <a:effectLst/>
                <a:latin typeface="Calibri" panose="020F0502020204030204" pitchFamily="34" charset="0"/>
                <a:ea typeface="Calibri" panose="020F0502020204030204" pitchFamily="34" charset="0"/>
                <a:cs typeface="Calibri" panose="020F0502020204030204" pitchFamily="34" charset="0"/>
              </a:rPr>
              <a:t>, KPMG, који је био ревизор компаније, није изразио квалификовано мишљење и пасивно је одобрио претерано оптимистичке финансијске податке компаније. Након тога, </a:t>
            </a:r>
            <a:r>
              <a:rPr lang="sr-Cyrl-RS" sz="1400" dirty="0" err="1">
                <a:effectLst/>
                <a:latin typeface="Calibri" panose="020F0502020204030204" pitchFamily="34" charset="0"/>
                <a:ea typeface="Calibri" panose="020F0502020204030204" pitchFamily="34" charset="0"/>
                <a:cs typeface="Calibri" panose="020F0502020204030204" pitchFamily="34" charset="0"/>
              </a:rPr>
              <a:t>Carillion</a:t>
            </a:r>
            <a:r>
              <a:rPr lang="sr-Cyrl-RS" sz="1400" dirty="0">
                <a:effectLst/>
                <a:latin typeface="Calibri" panose="020F0502020204030204" pitchFamily="34" charset="0"/>
                <a:ea typeface="Calibri" panose="020F0502020204030204" pitchFamily="34" charset="0"/>
                <a:cs typeface="Calibri" panose="020F0502020204030204" pitchFamily="34" charset="0"/>
              </a:rPr>
              <a:t> </a:t>
            </a:r>
            <a:r>
              <a:rPr lang="sr-Cyrl-RS" sz="1400" dirty="0" err="1">
                <a:effectLst/>
                <a:latin typeface="Calibri" panose="020F0502020204030204" pitchFamily="34" charset="0"/>
                <a:ea typeface="Calibri" panose="020F0502020204030204" pitchFamily="34" charset="0"/>
                <a:cs typeface="Calibri" panose="020F0502020204030204" pitchFamily="34" charset="0"/>
              </a:rPr>
              <a:t>Plc</a:t>
            </a:r>
            <a:r>
              <a:rPr lang="sr-Cyrl-RS" sz="1400" dirty="0">
                <a:effectLst/>
                <a:latin typeface="Calibri" panose="020F0502020204030204" pitchFamily="34" charset="0"/>
                <a:ea typeface="Calibri" panose="020F0502020204030204" pitchFamily="34" charset="0"/>
                <a:cs typeface="Calibri" panose="020F0502020204030204" pitchFamily="34" charset="0"/>
              </a:rPr>
              <a:t> је покренуо поступак стечаја 15. јануара 2018. године, заједно са неколико зависних предузећа у групи.</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38748220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6B8D9-53FE-2309-15C0-F5016D143E26}"/>
              </a:ext>
            </a:extLst>
          </p:cNvPr>
          <p:cNvSpPr>
            <a:spLocks noGrp="1"/>
          </p:cNvSpPr>
          <p:nvPr>
            <p:ph type="title"/>
          </p:nvPr>
        </p:nvSpPr>
        <p:spPr>
          <a:xfrm>
            <a:off x="838200" y="365125"/>
            <a:ext cx="10515600" cy="1325563"/>
          </a:xfrm>
        </p:spPr>
        <p:txBody>
          <a:bodyPr/>
          <a:lstStyle/>
          <a:p>
            <a:r>
              <a:rPr lang="sr-Cyrl-RS" dirty="0"/>
              <a:t>Ревизорско мишљење</a:t>
            </a:r>
            <a:endParaRPr lang="en-US" dirty="0"/>
          </a:p>
        </p:txBody>
      </p:sp>
      <p:sp>
        <p:nvSpPr>
          <p:cNvPr id="3" name="Content Placeholder 2">
            <a:extLst>
              <a:ext uri="{FF2B5EF4-FFF2-40B4-BE49-F238E27FC236}">
                <a16:creationId xmlns:a16="http://schemas.microsoft.com/office/drawing/2014/main" id="{9AE5BC04-BD90-E013-1D52-CB781E44D633}"/>
              </a:ext>
            </a:extLst>
          </p:cNvPr>
          <p:cNvSpPr>
            <a:spLocks noGrp="1"/>
          </p:cNvSpPr>
          <p:nvPr>
            <p:ph idx="1"/>
          </p:nvPr>
        </p:nvSpPr>
        <p:spPr>
          <a:xfrm>
            <a:off x="838200" y="1825625"/>
            <a:ext cx="10515600" cy="4351338"/>
          </a:xfrm>
        </p:spPr>
        <p:txBody>
          <a:bodyPr>
            <a:normAutofit fontScale="85000" lnSpcReduction="10000"/>
          </a:bodyPr>
          <a:lstStyle/>
          <a:p>
            <a:pPr lvl="0"/>
            <a:r>
              <a:rPr lang="sr-Cyrl-RS" dirty="0"/>
              <a:t>Негативно мишљење: </a:t>
            </a:r>
          </a:p>
          <a:p>
            <a:pPr lvl="1"/>
            <a:r>
              <a:rPr lang="sr-Cyrl-RS" dirty="0"/>
              <a:t>Уколико ревизор сматра да финансијски извештаји не приказују објективно финансијско стање и да постоје озбиљне неправилности или неслагања, издаје негативно мишљење. </a:t>
            </a:r>
          </a:p>
          <a:p>
            <a:pPr lvl="1"/>
            <a:r>
              <a:rPr lang="sr-Cyrl-RS" dirty="0"/>
              <a:t>Ово указује да финансијски извештаји не испуњавају захтеве рачуноводствених стандарда. </a:t>
            </a:r>
          </a:p>
          <a:p>
            <a:pPr lvl="1"/>
            <a:r>
              <a:rPr lang="sr-Cyrl-RS" dirty="0"/>
              <a:t>На пример, </a:t>
            </a:r>
            <a:r>
              <a:rPr lang="sr-Cyrl-RS" dirty="0" err="1"/>
              <a:t>Ernst</a:t>
            </a:r>
            <a:r>
              <a:rPr lang="sr-Cyrl-RS" dirty="0"/>
              <a:t> &amp; </a:t>
            </a:r>
            <a:r>
              <a:rPr lang="sr-Cyrl-RS" dirty="0" err="1"/>
              <a:t>Young</a:t>
            </a:r>
            <a:r>
              <a:rPr lang="sr-Cyrl-RS" dirty="0"/>
              <a:t> </a:t>
            </a:r>
            <a:r>
              <a:rPr lang="sr-Cyrl-RS" dirty="0" err="1"/>
              <a:t>Global</a:t>
            </a:r>
            <a:r>
              <a:rPr lang="sr-Cyrl-RS" dirty="0"/>
              <a:t> Limited (EY) био је независни ревизор </a:t>
            </a:r>
            <a:r>
              <a:rPr lang="sr-Cyrl-RS" dirty="0" err="1"/>
              <a:t>Lehman</a:t>
            </a:r>
            <a:r>
              <a:rPr lang="sr-Cyrl-RS" dirty="0"/>
              <a:t> </a:t>
            </a:r>
            <a:r>
              <a:rPr lang="sr-Cyrl-RS" dirty="0" err="1"/>
              <a:t>Brothers</a:t>
            </a:r>
            <a:r>
              <a:rPr lang="sr-Cyrl-RS" dirty="0"/>
              <a:t>-а од 2001. до 2008. године. Током овог периода, EY је константно одобравао финансијске извештаје </a:t>
            </a:r>
            <a:r>
              <a:rPr lang="sr-Cyrl-RS" dirty="0" err="1"/>
              <a:t>Lehman</a:t>
            </a:r>
            <a:r>
              <a:rPr lang="sr-Cyrl-RS" dirty="0"/>
              <a:t>-а и давао позитивна мишљења. </a:t>
            </a:r>
          </a:p>
          <a:p>
            <a:pPr lvl="1"/>
            <a:r>
              <a:rPr lang="sr-Cyrl-RS" dirty="0"/>
              <a:t>Проблеми у вези са рачуноводственим праксама </a:t>
            </a:r>
            <a:r>
              <a:rPr lang="sr-Cyrl-RS" dirty="0" err="1"/>
              <a:t>Lehman</a:t>
            </a:r>
            <a:r>
              <a:rPr lang="sr-Cyrl-RS" dirty="0"/>
              <a:t>-а, посебно у вези са уговорима о откупу </a:t>
            </a:r>
            <a:r>
              <a:rPr lang="sr-Cyrl-RS" dirty="0" err="1"/>
              <a:t>Repo</a:t>
            </a:r>
            <a:r>
              <a:rPr lang="sr-Cyrl-RS" dirty="0"/>
              <a:t> 105, а компанија је ушла у поступак банкротства 2008. године. </a:t>
            </a:r>
          </a:p>
          <a:p>
            <a:pPr lvl="1"/>
            <a:r>
              <a:rPr lang="sr-Cyrl-RS" dirty="0"/>
              <a:t>Надзором је закључено да су финансијски извештаји </a:t>
            </a:r>
            <a:r>
              <a:rPr lang="sr-Cyrl-RS" dirty="0" err="1"/>
              <a:t>Lehman</a:t>
            </a:r>
            <a:r>
              <a:rPr lang="sr-Cyrl-RS" dirty="0"/>
              <a:t>-а били обмањујући и нетачни и нису пружали праведан приказ. </a:t>
            </a:r>
          </a:p>
          <a:p>
            <a:pPr lvl="1"/>
            <a:r>
              <a:rPr lang="sr-Cyrl-RS" dirty="0"/>
              <a:t>У овој ситуацији, EY је требало да изрази квалификовано или негативно мишљење, узимајући у обзир потенцијално погрешно приказивање финансијских извештаја </a:t>
            </a:r>
            <a:r>
              <a:rPr lang="sr-Cyrl-RS" dirty="0" err="1"/>
              <a:t>Lehman</a:t>
            </a:r>
            <a:r>
              <a:rPr lang="sr-Cyrl-RS" dirty="0"/>
              <a:t>-а. (</a:t>
            </a:r>
            <a:r>
              <a:rPr lang="sr-Cyrl-RS" dirty="0" err="1"/>
              <a:t>Wiggins</a:t>
            </a:r>
            <a:r>
              <a:rPr lang="sr-Cyrl-RS" dirty="0"/>
              <a:t>, </a:t>
            </a:r>
            <a:r>
              <a:rPr lang="sr-Cyrl-RS" dirty="0" err="1"/>
              <a:t>Bennet</a:t>
            </a:r>
            <a:r>
              <a:rPr lang="sr-Cyrl-RS" dirty="0"/>
              <a:t> &amp; </a:t>
            </a:r>
            <a:r>
              <a:rPr lang="sr-Cyrl-RS" dirty="0" err="1"/>
              <a:t>Metrick</a:t>
            </a:r>
            <a:r>
              <a:rPr lang="sr-Cyrl-RS" dirty="0"/>
              <a:t>, 2019: 100-101).</a:t>
            </a:r>
            <a:endParaRPr lang="en-US" dirty="0"/>
          </a:p>
        </p:txBody>
      </p:sp>
    </p:spTree>
    <p:extLst>
      <p:ext uri="{BB962C8B-B14F-4D97-AF65-F5344CB8AC3E}">
        <p14:creationId xmlns:p14="http://schemas.microsoft.com/office/powerpoint/2010/main" val="391089201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21B61-CB91-8C3C-2B2B-6899157869D5}"/>
              </a:ext>
            </a:extLst>
          </p:cNvPr>
          <p:cNvSpPr>
            <a:spLocks noGrp="1"/>
          </p:cNvSpPr>
          <p:nvPr>
            <p:ph type="title"/>
          </p:nvPr>
        </p:nvSpPr>
        <p:spPr/>
        <p:txBody>
          <a:bodyPr/>
          <a:lstStyle/>
          <a:p>
            <a:r>
              <a:rPr lang="sr-Cyrl-RS" dirty="0"/>
              <a:t>Ревизорско мишљење</a:t>
            </a:r>
            <a:endParaRPr lang="en-US" dirty="0"/>
          </a:p>
        </p:txBody>
      </p:sp>
      <p:sp>
        <p:nvSpPr>
          <p:cNvPr id="3" name="Content Placeholder 2">
            <a:extLst>
              <a:ext uri="{FF2B5EF4-FFF2-40B4-BE49-F238E27FC236}">
                <a16:creationId xmlns:a16="http://schemas.microsoft.com/office/drawing/2014/main" id="{CDAF4721-F48F-0C2A-9CDB-8EA24D5C7A4B}"/>
              </a:ext>
            </a:extLst>
          </p:cNvPr>
          <p:cNvSpPr>
            <a:spLocks noGrp="1"/>
          </p:cNvSpPr>
          <p:nvPr>
            <p:ph idx="1"/>
          </p:nvPr>
        </p:nvSpPr>
        <p:spPr/>
        <p:txBody>
          <a:bodyPr/>
          <a:lstStyle/>
          <a:p>
            <a:pPr lvl="0"/>
            <a:r>
              <a:rPr lang="sr-Cyrl-RS" dirty="0"/>
              <a:t>Уздржавање од мишљења: </a:t>
            </a:r>
          </a:p>
          <a:p>
            <a:pPr lvl="1"/>
            <a:r>
              <a:rPr lang="sr-Cyrl-RS" dirty="0"/>
              <a:t>Постоје случајеви када ревизор није у могућности да прикупи довољно поузданих доказа или када су ограничења у обиму ревизије таква да он не може да формира мишљење. У овом случају, ревизор се уздржава од изражавања мишљења. </a:t>
            </a:r>
          </a:p>
          <a:p>
            <a:pPr lvl="1"/>
            <a:r>
              <a:rPr lang="sr-Cyrl-RS" dirty="0"/>
              <a:t>На пример, 2022. године, KPMG је одбио да одобри финансијске резултате немачке групе за некретнине </a:t>
            </a:r>
            <a:r>
              <a:rPr lang="sr-Cyrl-RS" dirty="0" err="1"/>
              <a:t>Adler</a:t>
            </a:r>
            <a:r>
              <a:rPr lang="sr-Cyrl-RS" dirty="0"/>
              <a:t> за 2021. годину, указујући на изазове са којима се суочавала ова проблематична компанија. Као резултат тога, KPMG је издао изјаву о одрицању мишљења за консолидоване рачуне </a:t>
            </a:r>
            <a:r>
              <a:rPr lang="sr-Cyrl-RS" dirty="0" err="1"/>
              <a:t>Adler</a:t>
            </a:r>
            <a:r>
              <a:rPr lang="sr-Cyrl-RS" dirty="0"/>
              <a:t>-а. (</a:t>
            </a:r>
            <a:r>
              <a:rPr lang="sr-Cyrl-RS" dirty="0" err="1"/>
              <a:t>Storbeck</a:t>
            </a:r>
            <a:r>
              <a:rPr lang="sr-Cyrl-RS" dirty="0"/>
              <a:t>, </a:t>
            </a:r>
            <a:r>
              <a:rPr lang="sr-Cyrl-RS" dirty="0" err="1"/>
              <a:t>Mirchu</a:t>
            </a:r>
            <a:r>
              <a:rPr lang="sr-Cyrl-RS" dirty="0"/>
              <a:t> &amp; </a:t>
            </a:r>
            <a:r>
              <a:rPr lang="sr-Cyrl-RS" dirty="0" err="1"/>
              <a:t>Smith</a:t>
            </a:r>
            <a:r>
              <a:rPr lang="sr-Cyrl-RS" dirty="0"/>
              <a:t>: 2022).</a:t>
            </a:r>
            <a:endParaRPr lang="en-US" dirty="0"/>
          </a:p>
          <a:p>
            <a:endParaRPr lang="en-US" dirty="0"/>
          </a:p>
        </p:txBody>
      </p:sp>
    </p:spTree>
    <p:extLst>
      <p:ext uri="{BB962C8B-B14F-4D97-AF65-F5344CB8AC3E}">
        <p14:creationId xmlns:p14="http://schemas.microsoft.com/office/powerpoint/2010/main" val="299616117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7FF37-977B-C1DF-B12F-D783129D4439}"/>
              </a:ext>
            </a:extLst>
          </p:cNvPr>
          <p:cNvSpPr>
            <a:spLocks noGrp="1"/>
          </p:cNvSpPr>
          <p:nvPr>
            <p:ph type="title"/>
          </p:nvPr>
        </p:nvSpPr>
        <p:spPr/>
        <p:txBody>
          <a:bodyPr/>
          <a:lstStyle/>
          <a:p>
            <a:r>
              <a:rPr lang="sr-Cyrl-RS" dirty="0"/>
              <a:t>Пример</a:t>
            </a:r>
            <a:endParaRPr lang="en-US" dirty="0"/>
          </a:p>
        </p:txBody>
      </p:sp>
      <p:sp>
        <p:nvSpPr>
          <p:cNvPr id="3" name="Content Placeholder 2">
            <a:extLst>
              <a:ext uri="{FF2B5EF4-FFF2-40B4-BE49-F238E27FC236}">
                <a16:creationId xmlns:a16="http://schemas.microsoft.com/office/drawing/2014/main" id="{B1830FC5-65DD-A3CD-8C46-E61A73C5A023}"/>
              </a:ext>
            </a:extLst>
          </p:cNvPr>
          <p:cNvSpPr>
            <a:spLocks noGrp="1"/>
          </p:cNvSpPr>
          <p:nvPr>
            <p:ph idx="1"/>
          </p:nvPr>
        </p:nvSpPr>
        <p:spPr/>
        <p:txBody>
          <a:bodyPr/>
          <a:lstStyle/>
          <a:p>
            <a:endParaRPr lang="en-US"/>
          </a:p>
        </p:txBody>
      </p:sp>
      <p:pic>
        <p:nvPicPr>
          <p:cNvPr id="4" name="Picture 3" descr="A document with text on it&#10;&#10;Description automatically generated">
            <a:extLst>
              <a:ext uri="{FF2B5EF4-FFF2-40B4-BE49-F238E27FC236}">
                <a16:creationId xmlns:a16="http://schemas.microsoft.com/office/drawing/2014/main" id="{77D482BB-5878-5475-E6F1-1E3AD6FF7277}"/>
              </a:ext>
            </a:extLst>
          </p:cNvPr>
          <p:cNvPicPr>
            <a:picLocks noChangeAspect="1"/>
          </p:cNvPicPr>
          <p:nvPr/>
        </p:nvPicPr>
        <p:blipFill>
          <a:blip r:embed="rId2"/>
          <a:stretch>
            <a:fillRect/>
          </a:stretch>
        </p:blipFill>
        <p:spPr>
          <a:xfrm>
            <a:off x="3007271" y="1044224"/>
            <a:ext cx="6483569" cy="5233627"/>
          </a:xfrm>
          <a:prstGeom prst="rect">
            <a:avLst/>
          </a:prstGeom>
        </p:spPr>
      </p:pic>
    </p:spTree>
    <p:extLst>
      <p:ext uri="{BB962C8B-B14F-4D97-AF65-F5344CB8AC3E}">
        <p14:creationId xmlns:p14="http://schemas.microsoft.com/office/powerpoint/2010/main" val="339957035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718138D-B694-DDB8-D035-F0003AA5E34F}"/>
              </a:ext>
            </a:extLst>
          </p:cNvPr>
          <p:cNvSpPr>
            <a:spLocks noGrp="1"/>
          </p:cNvSpPr>
          <p:nvPr>
            <p:ph type="body" sz="quarter" idx="10"/>
          </p:nvPr>
        </p:nvSpPr>
        <p:spPr>
          <a:xfrm>
            <a:off x="875093" y="1091414"/>
            <a:ext cx="5732462" cy="1089529"/>
          </a:xfrm>
        </p:spPr>
        <p:txBody>
          <a:bodyPr/>
          <a:lstStyle/>
          <a:p>
            <a:r>
              <a:rPr lang="sr-Cyrl-RS" dirty="0"/>
              <a:t>Креативно рачуноводство</a:t>
            </a:r>
            <a:endParaRPr lang="en-GB" dirty="0"/>
          </a:p>
        </p:txBody>
      </p:sp>
      <p:sp>
        <p:nvSpPr>
          <p:cNvPr id="3" name="Text Placeholder 2">
            <a:extLst>
              <a:ext uri="{FF2B5EF4-FFF2-40B4-BE49-F238E27FC236}">
                <a16:creationId xmlns:a16="http://schemas.microsoft.com/office/drawing/2014/main" id="{F5655E38-2C59-4EF3-FAE2-86CF7B707306}"/>
              </a:ext>
            </a:extLst>
          </p:cNvPr>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7191077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8F568-87BF-0BE6-6657-59D2C7AE27E5}"/>
              </a:ext>
            </a:extLst>
          </p:cNvPr>
          <p:cNvSpPr>
            <a:spLocks noGrp="1"/>
          </p:cNvSpPr>
          <p:nvPr>
            <p:ph type="title"/>
          </p:nvPr>
        </p:nvSpPr>
        <p:spPr/>
        <p:txBody>
          <a:bodyPr/>
          <a:lstStyle/>
          <a:p>
            <a:r>
              <a:rPr lang="sr-Cyrl-RS" sz="4400" b="1" dirty="0">
                <a:effectLst/>
                <a:latin typeface="Calibri" panose="020F0502020204030204" pitchFamily="34" charset="0"/>
                <a:ea typeface="Calibri" panose="020F0502020204030204" pitchFamily="34" charset="0"/>
                <a:cs typeface="Arial" panose="020B0604020202020204" pitchFamily="34" charset="0"/>
              </a:rPr>
              <a:t>Креативно рачуноводство</a:t>
            </a:r>
            <a:endParaRPr lang="en-US" dirty="0"/>
          </a:p>
        </p:txBody>
      </p:sp>
      <p:sp>
        <p:nvSpPr>
          <p:cNvPr id="3" name="Content Placeholder 2">
            <a:extLst>
              <a:ext uri="{FF2B5EF4-FFF2-40B4-BE49-F238E27FC236}">
                <a16:creationId xmlns:a16="http://schemas.microsoft.com/office/drawing/2014/main" id="{A7B8FAEF-9CE8-3DB2-E620-4168C9D9D9C1}"/>
              </a:ext>
            </a:extLst>
          </p:cNvPr>
          <p:cNvSpPr>
            <a:spLocks noGrp="1"/>
          </p:cNvSpPr>
          <p:nvPr>
            <p:ph idx="1"/>
          </p:nvPr>
        </p:nvSpPr>
        <p:spPr/>
        <p:txBody>
          <a:bodyPr>
            <a:normAutofit/>
          </a:bodyPr>
          <a:lstStyle/>
          <a:p>
            <a:pPr marL="502920" algn="just">
              <a:lnSpc>
                <a:spcPct val="107000"/>
              </a:lnSpc>
              <a:spcAft>
                <a:spcPts val="800"/>
              </a:spcAft>
            </a:pPr>
            <a:r>
              <a:rPr lang="sr-Cyrl-RS" sz="1800" b="1" dirty="0">
                <a:effectLst/>
                <a:latin typeface="Calibri" panose="020F0502020204030204" pitchFamily="34" charset="0"/>
                <a:ea typeface="Calibri" panose="020F0502020204030204" pitchFamily="34" charset="0"/>
                <a:cs typeface="Arial" panose="020B0604020202020204" pitchFamily="34" charset="0"/>
              </a:rPr>
              <a:t>Креативно рачуноводство</a:t>
            </a:r>
            <a:r>
              <a:rPr lang="sr-Cyrl-RS" sz="1800" dirty="0">
                <a:effectLst/>
                <a:latin typeface="Calibri" panose="020F0502020204030204" pitchFamily="34" charset="0"/>
                <a:ea typeface="Calibri" panose="020F0502020204030204" pitchFamily="34" charset="0"/>
                <a:cs typeface="Arial" panose="020B0604020202020204" pitchFamily="34" charset="0"/>
              </a:rPr>
              <a:t> произилази из различитих притисака, као што су потреба за испуњавањем очекивања тржишта, поштовањем услова кредита или обезбеђивањем бонуса на основу перформанси. Компаније такође могу манипулисати финансијама како би задовољиле захтеве матичне компаније, побољшале своју позицију пре спајања или аквизиција, или представиле јачу слику пре емитовања хартија од вредности. Ови мотиви често наводе компаније да манипулишу финансијским извештајима како би изгледали повољније него што заиста јесу. Дужници који доспеју у финансијске потешкоће, обично прибегава употреби агресивних или манипулативних рачуноводствених пракси.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02070841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2C65A-348E-87A8-833A-610582B9F361}"/>
              </a:ext>
            </a:extLst>
          </p:cNvPr>
          <p:cNvSpPr>
            <a:spLocks noGrp="1"/>
          </p:cNvSpPr>
          <p:nvPr>
            <p:ph type="title"/>
          </p:nvPr>
        </p:nvSpPr>
        <p:spPr/>
        <p:txBody>
          <a:bodyPr/>
          <a:lstStyle/>
          <a:p>
            <a:r>
              <a:rPr lang="sr-Cyrl-RS" dirty="0"/>
              <a:t>Креативно рачуноводство</a:t>
            </a:r>
            <a:endParaRPr lang="en-US" dirty="0"/>
          </a:p>
        </p:txBody>
      </p:sp>
      <p:sp>
        <p:nvSpPr>
          <p:cNvPr id="3" name="Content Placeholder 2">
            <a:extLst>
              <a:ext uri="{FF2B5EF4-FFF2-40B4-BE49-F238E27FC236}">
                <a16:creationId xmlns:a16="http://schemas.microsoft.com/office/drawing/2014/main" id="{9D023136-652E-885D-E729-002CD862AEFE}"/>
              </a:ext>
            </a:extLst>
          </p:cNvPr>
          <p:cNvSpPr>
            <a:spLocks noGrp="1"/>
          </p:cNvSpPr>
          <p:nvPr>
            <p:ph idx="1"/>
          </p:nvPr>
        </p:nvSpPr>
        <p:spPr/>
        <p:txBody>
          <a:bodyPr>
            <a:normAutofit fontScale="77500" lnSpcReduction="20000"/>
          </a:bodyPr>
          <a:lstStyle/>
          <a:p>
            <a:pPr marL="502920" algn="just">
              <a:lnSpc>
                <a:spcPct val="107000"/>
              </a:lnSpc>
              <a:spcAft>
                <a:spcPts val="800"/>
              </a:spcAft>
            </a:pPr>
            <a:r>
              <a:rPr lang="sr-Cyrl-RS" sz="2800" b="1" dirty="0">
                <a:effectLst/>
                <a:latin typeface="Calibri" panose="020F0502020204030204" pitchFamily="34" charset="0"/>
                <a:ea typeface="Calibri" panose="020F0502020204030204" pitchFamily="34" charset="0"/>
                <a:cs typeface="Arial" panose="020B0604020202020204" pitchFamily="34" charset="0"/>
              </a:rPr>
              <a:t>Манипулисање приходима: </a:t>
            </a:r>
            <a:r>
              <a:rPr lang="en-GB" sz="2800" dirty="0" err="1">
                <a:effectLst/>
                <a:latin typeface="Calibri" panose="020F0502020204030204" pitchFamily="34" charset="0"/>
                <a:ea typeface="Calibri" panose="020F0502020204030204" pitchFamily="34" charset="0"/>
                <a:cs typeface="Arial" panose="020B0604020202020204" pitchFamily="34" charset="0"/>
              </a:rPr>
              <a:t>Да</a:t>
            </a:r>
            <a:r>
              <a:rPr lang="en-GB" sz="2800" dirty="0">
                <a:effectLst/>
                <a:latin typeface="Calibri" panose="020F0502020204030204" pitchFamily="34" charset="0"/>
                <a:ea typeface="Calibri" panose="020F0502020204030204" pitchFamily="34" charset="0"/>
                <a:cs typeface="Arial" panose="020B0604020202020204" pitchFamily="34" charset="0"/>
              </a:rPr>
              <a:t> </a:t>
            </a:r>
            <a:r>
              <a:rPr lang="en-GB" sz="2800" dirty="0" err="1">
                <a:effectLst/>
                <a:latin typeface="Calibri" panose="020F0502020204030204" pitchFamily="34" charset="0"/>
                <a:ea typeface="Calibri" panose="020F0502020204030204" pitchFamily="34" charset="0"/>
                <a:cs typeface="Arial" panose="020B0604020202020204" pitchFamily="34" charset="0"/>
              </a:rPr>
              <a:t>би</a:t>
            </a:r>
            <a:r>
              <a:rPr lang="en-GB" sz="2800" dirty="0">
                <a:effectLst/>
                <a:latin typeface="Calibri" panose="020F0502020204030204" pitchFamily="34" charset="0"/>
                <a:ea typeface="Calibri" panose="020F0502020204030204" pitchFamily="34" charset="0"/>
                <a:cs typeface="Arial" panose="020B0604020202020204" pitchFamily="34" charset="0"/>
              </a:rPr>
              <a:t> </a:t>
            </a:r>
            <a:r>
              <a:rPr lang="en-GB" sz="2800" dirty="0" err="1">
                <a:effectLst/>
                <a:latin typeface="Calibri" panose="020F0502020204030204" pitchFamily="34" charset="0"/>
                <a:ea typeface="Calibri" panose="020F0502020204030204" pitchFamily="34" charset="0"/>
                <a:cs typeface="Arial" panose="020B0604020202020204" pitchFamily="34" charset="0"/>
              </a:rPr>
              <a:t>исказали</a:t>
            </a:r>
            <a:r>
              <a:rPr lang="en-GB" sz="2800" dirty="0">
                <a:effectLst/>
                <a:latin typeface="Calibri" panose="020F0502020204030204" pitchFamily="34" charset="0"/>
                <a:ea typeface="Calibri" panose="020F0502020204030204" pitchFamily="34" charset="0"/>
                <a:cs typeface="Arial" panose="020B0604020202020204" pitchFamily="34" charset="0"/>
              </a:rPr>
              <a:t> </a:t>
            </a:r>
            <a:r>
              <a:rPr lang="en-GB" sz="2800" dirty="0" err="1">
                <a:effectLst/>
                <a:latin typeface="Calibri" panose="020F0502020204030204" pitchFamily="34" charset="0"/>
                <a:ea typeface="Calibri" panose="020F0502020204030204" pitchFamily="34" charset="0"/>
                <a:cs typeface="Arial" panose="020B0604020202020204" pitchFamily="34" charset="0"/>
              </a:rPr>
              <a:t>више</a:t>
            </a:r>
            <a:r>
              <a:rPr lang="en-GB" sz="2800" dirty="0">
                <a:effectLst/>
                <a:latin typeface="Calibri" panose="020F0502020204030204" pitchFamily="34" charset="0"/>
                <a:ea typeface="Calibri" panose="020F0502020204030204" pitchFamily="34" charset="0"/>
                <a:cs typeface="Arial" panose="020B0604020202020204" pitchFamily="34" charset="0"/>
              </a:rPr>
              <a:t> </a:t>
            </a:r>
            <a:r>
              <a:rPr lang="en-GB" sz="2800" dirty="0" err="1">
                <a:effectLst/>
                <a:latin typeface="Calibri" panose="020F0502020204030204" pitchFamily="34" charset="0"/>
                <a:ea typeface="Calibri" panose="020F0502020204030204" pitchFamily="34" charset="0"/>
                <a:cs typeface="Arial" panose="020B0604020202020204" pitchFamily="34" charset="0"/>
              </a:rPr>
              <a:t>пословне</a:t>
            </a:r>
            <a:r>
              <a:rPr lang="en-GB" sz="2800" dirty="0">
                <a:effectLst/>
                <a:latin typeface="Calibri" panose="020F0502020204030204" pitchFamily="34" charset="0"/>
                <a:ea typeface="Calibri" panose="020F0502020204030204" pitchFamily="34" charset="0"/>
                <a:cs typeface="Arial" panose="020B0604020202020204" pitchFamily="34" charset="0"/>
              </a:rPr>
              <a:t> </a:t>
            </a:r>
            <a:r>
              <a:rPr lang="en-GB" sz="2800" dirty="0" err="1">
                <a:effectLst/>
                <a:latin typeface="Calibri" panose="020F0502020204030204" pitchFamily="34" charset="0"/>
                <a:ea typeface="Calibri" panose="020F0502020204030204" pitchFamily="34" charset="0"/>
                <a:cs typeface="Arial" panose="020B0604020202020204" pitchFamily="34" charset="0"/>
              </a:rPr>
              <a:t>приходе</a:t>
            </a:r>
            <a:r>
              <a:rPr lang="en-GB" sz="2800" dirty="0">
                <a:effectLst/>
                <a:latin typeface="Calibri" panose="020F0502020204030204" pitchFamily="34" charset="0"/>
                <a:ea typeface="Calibri" panose="020F0502020204030204" pitchFamily="34" charset="0"/>
                <a:cs typeface="Arial" panose="020B0604020202020204" pitchFamily="34" charset="0"/>
              </a:rPr>
              <a:t> </a:t>
            </a:r>
            <a:r>
              <a:rPr lang="sr-Cyrl-RS" sz="2800" dirty="0">
                <a:effectLst/>
                <a:latin typeface="Calibri" panose="020F0502020204030204" pitchFamily="34" charset="0"/>
                <a:ea typeface="Calibri" panose="020F0502020204030204" pitchFamily="34" charset="0"/>
                <a:cs typeface="Arial" panose="020B0604020202020204" pitchFamily="34" charset="0"/>
              </a:rPr>
              <a:t>дужници прибегавају </a:t>
            </a:r>
            <a:r>
              <a:rPr lang="en-GB" sz="2800" dirty="0">
                <a:effectLst/>
                <a:latin typeface="Calibri" panose="020F0502020204030204" pitchFamily="34" charset="0"/>
                <a:ea typeface="Calibri" panose="020F0502020204030204" pitchFamily="34" charset="0"/>
                <a:cs typeface="Arial" panose="020B0604020202020204" pitchFamily="34" charset="0"/>
              </a:rPr>
              <a:t> </a:t>
            </a:r>
            <a:r>
              <a:rPr lang="en-GB" sz="2800" dirty="0" err="1">
                <a:effectLst/>
                <a:latin typeface="Calibri" panose="020F0502020204030204" pitchFamily="34" charset="0"/>
                <a:ea typeface="Calibri" panose="020F0502020204030204" pitchFamily="34" charset="0"/>
                <a:cs typeface="Arial" panose="020B0604020202020204" pitchFamily="34" charset="0"/>
              </a:rPr>
              <a:t>прераном</a:t>
            </a:r>
            <a:r>
              <a:rPr lang="en-GB" sz="2800" dirty="0">
                <a:effectLst/>
                <a:latin typeface="Calibri" panose="020F0502020204030204" pitchFamily="34" charset="0"/>
                <a:ea typeface="Calibri" panose="020F0502020204030204" pitchFamily="34" charset="0"/>
                <a:cs typeface="Arial" panose="020B0604020202020204" pitchFamily="34" charset="0"/>
              </a:rPr>
              <a:t> </a:t>
            </a:r>
            <a:r>
              <a:rPr lang="en-GB" sz="2800" dirty="0" err="1">
                <a:effectLst/>
                <a:latin typeface="Calibri" panose="020F0502020204030204" pitchFamily="34" charset="0"/>
                <a:ea typeface="Calibri" panose="020F0502020204030204" pitchFamily="34" charset="0"/>
                <a:cs typeface="Arial" panose="020B0604020202020204" pitchFamily="34" charset="0"/>
              </a:rPr>
              <a:t>исказивању</a:t>
            </a:r>
            <a:r>
              <a:rPr lang="en-GB" sz="2800" dirty="0">
                <a:effectLst/>
                <a:latin typeface="Calibri" panose="020F0502020204030204" pitchFamily="34" charset="0"/>
                <a:ea typeface="Calibri" panose="020F0502020204030204" pitchFamily="34" charset="0"/>
                <a:cs typeface="Arial" panose="020B0604020202020204" pitchFamily="34" charset="0"/>
              </a:rPr>
              <a:t> </a:t>
            </a:r>
            <a:r>
              <a:rPr lang="en-GB" sz="2800" dirty="0" err="1">
                <a:effectLst/>
                <a:latin typeface="Calibri" panose="020F0502020204030204" pitchFamily="34" charset="0"/>
                <a:ea typeface="Calibri" panose="020F0502020204030204" pitchFamily="34" charset="0"/>
                <a:cs typeface="Arial" panose="020B0604020202020204" pitchFamily="34" charset="0"/>
              </a:rPr>
              <a:t>прихода</a:t>
            </a:r>
            <a:r>
              <a:rPr lang="en-GB" sz="2800" dirty="0">
                <a:effectLst/>
                <a:latin typeface="Calibri" panose="020F0502020204030204" pitchFamily="34" charset="0"/>
                <a:ea typeface="Calibri" panose="020F0502020204030204" pitchFamily="34" charset="0"/>
                <a:cs typeface="Arial" panose="020B0604020202020204" pitchFamily="34" charset="0"/>
              </a:rPr>
              <a:t> </a:t>
            </a:r>
            <a:r>
              <a:rPr lang="en-GB" sz="2800" dirty="0" err="1">
                <a:effectLst/>
                <a:latin typeface="Calibri" panose="020F0502020204030204" pitchFamily="34" charset="0"/>
                <a:ea typeface="Calibri" panose="020F0502020204030204" pitchFamily="34" charset="0"/>
                <a:cs typeface="Arial" panose="020B0604020202020204" pitchFamily="34" charset="0"/>
              </a:rPr>
              <a:t>исказивању</a:t>
            </a:r>
            <a:r>
              <a:rPr lang="en-GB" sz="2800" dirty="0">
                <a:effectLst/>
                <a:latin typeface="Calibri" panose="020F0502020204030204" pitchFamily="34" charset="0"/>
                <a:ea typeface="Calibri" panose="020F0502020204030204" pitchFamily="34" charset="0"/>
                <a:cs typeface="Arial" panose="020B0604020202020204" pitchFamily="34" charset="0"/>
              </a:rPr>
              <a:t> </a:t>
            </a:r>
            <a:r>
              <a:rPr lang="en-GB" sz="2800" dirty="0" err="1">
                <a:effectLst/>
                <a:latin typeface="Calibri" panose="020F0502020204030204" pitchFamily="34" charset="0"/>
                <a:ea typeface="Calibri" panose="020F0502020204030204" pitchFamily="34" charset="0"/>
                <a:cs typeface="Arial" panose="020B0604020202020204" pitchFamily="34" charset="0"/>
              </a:rPr>
              <a:t>непостојећих</a:t>
            </a:r>
            <a:r>
              <a:rPr lang="en-GB" sz="2800" dirty="0">
                <a:effectLst/>
                <a:latin typeface="Calibri" panose="020F0502020204030204" pitchFamily="34" charset="0"/>
                <a:ea typeface="Calibri" panose="020F0502020204030204" pitchFamily="34" charset="0"/>
                <a:cs typeface="Arial" panose="020B0604020202020204" pitchFamily="34" charset="0"/>
              </a:rPr>
              <a:t> </a:t>
            </a:r>
            <a:r>
              <a:rPr lang="en-GB" sz="2800" dirty="0" err="1">
                <a:effectLst/>
                <a:latin typeface="Calibri" panose="020F0502020204030204" pitchFamily="34" charset="0"/>
                <a:ea typeface="Calibri" panose="020F0502020204030204" pitchFamily="34" charset="0"/>
                <a:cs typeface="Arial" panose="020B0604020202020204" pitchFamily="34" charset="0"/>
              </a:rPr>
              <a:t>прихода</a:t>
            </a:r>
            <a:r>
              <a:rPr lang="en-GB" sz="2800" dirty="0">
                <a:effectLst/>
                <a:latin typeface="Calibri" panose="020F0502020204030204" pitchFamily="34" charset="0"/>
                <a:ea typeface="Calibri" panose="020F0502020204030204" pitchFamily="34" charset="0"/>
                <a:cs typeface="Arial" panose="020B0604020202020204" pitchFamily="34" charset="0"/>
              </a:rPr>
              <a:t> и </a:t>
            </a:r>
            <a:r>
              <a:rPr lang="en-GB" sz="2800" dirty="0" err="1">
                <a:effectLst/>
                <a:latin typeface="Calibri" panose="020F0502020204030204" pitchFamily="34" charset="0"/>
                <a:ea typeface="Calibri" panose="020F0502020204030204" pitchFamily="34" charset="0"/>
                <a:cs typeface="Arial" panose="020B0604020202020204" pitchFamily="34" charset="0"/>
              </a:rPr>
              <a:t>прецењивању</a:t>
            </a:r>
            <a:r>
              <a:rPr lang="en-GB" sz="2800" dirty="0">
                <a:effectLst/>
                <a:latin typeface="Calibri" panose="020F0502020204030204" pitchFamily="34" charset="0"/>
                <a:ea typeface="Calibri" panose="020F0502020204030204" pitchFamily="34" charset="0"/>
                <a:cs typeface="Arial" panose="020B0604020202020204" pitchFamily="34" charset="0"/>
              </a:rPr>
              <a:t> </a:t>
            </a:r>
            <a:r>
              <a:rPr lang="en-GB" sz="2800" dirty="0" err="1">
                <a:effectLst/>
                <a:latin typeface="Calibri" panose="020F0502020204030204" pitchFamily="34" charset="0"/>
                <a:ea typeface="Calibri" panose="020F0502020204030204" pitchFamily="34" charset="0"/>
                <a:cs typeface="Arial" panose="020B0604020202020204" pitchFamily="34" charset="0"/>
              </a:rPr>
              <a:t>остварених</a:t>
            </a:r>
            <a:r>
              <a:rPr lang="en-GB" sz="2800" dirty="0">
                <a:effectLst/>
                <a:latin typeface="Calibri" panose="020F0502020204030204" pitchFamily="34" charset="0"/>
                <a:ea typeface="Calibri" panose="020F0502020204030204" pitchFamily="34" charset="0"/>
                <a:cs typeface="Arial" panose="020B0604020202020204" pitchFamily="34" charset="0"/>
              </a:rPr>
              <a:t> </a:t>
            </a:r>
            <a:r>
              <a:rPr lang="en-GB" sz="2800" dirty="0" err="1">
                <a:effectLst/>
                <a:latin typeface="Calibri" panose="020F0502020204030204" pitchFamily="34" charset="0"/>
                <a:ea typeface="Calibri" panose="020F0502020204030204" pitchFamily="34" charset="0"/>
                <a:cs typeface="Arial" panose="020B0604020202020204" pitchFamily="34" charset="0"/>
              </a:rPr>
              <a:t>прихода</a:t>
            </a:r>
            <a:r>
              <a:rPr lang="en-GB" sz="2800" dirty="0">
                <a:effectLst/>
                <a:latin typeface="Calibri" panose="020F0502020204030204" pitchFamily="34" charset="0"/>
                <a:ea typeface="Calibri" panose="020F0502020204030204" pitchFamily="34" charset="0"/>
                <a:cs typeface="Arial" panose="020B0604020202020204" pitchFamily="34" charset="0"/>
              </a:rPr>
              <a:t> </a:t>
            </a:r>
            <a:r>
              <a:rPr lang="en-GB" sz="2800" dirty="0" err="1">
                <a:effectLst/>
                <a:latin typeface="Calibri" panose="020F0502020204030204" pitchFamily="34" charset="0"/>
                <a:ea typeface="Calibri" panose="020F0502020204030204" pitchFamily="34" charset="0"/>
                <a:cs typeface="Arial" panose="020B0604020202020204" pitchFamily="34" charset="0"/>
              </a:rPr>
              <a:t>укључивањем</a:t>
            </a:r>
            <a:r>
              <a:rPr lang="en-GB" sz="2800" dirty="0">
                <a:effectLst/>
                <a:latin typeface="Calibri" panose="020F0502020204030204" pitchFamily="34" charset="0"/>
                <a:ea typeface="Calibri" panose="020F0502020204030204" pitchFamily="34" charset="0"/>
                <a:cs typeface="Arial" panose="020B0604020202020204" pitchFamily="34" charset="0"/>
              </a:rPr>
              <a:t> </a:t>
            </a:r>
            <a:r>
              <a:rPr lang="en-GB" sz="2800" dirty="0" err="1">
                <a:effectLst/>
                <a:latin typeface="Calibri" panose="020F0502020204030204" pitchFamily="34" charset="0"/>
                <a:ea typeface="Calibri" panose="020F0502020204030204" pitchFamily="34" charset="0"/>
                <a:cs typeface="Arial" panose="020B0604020202020204" pitchFamily="34" charset="0"/>
              </a:rPr>
              <a:t>непословних</a:t>
            </a:r>
            <a:r>
              <a:rPr lang="en-GB" sz="2800" dirty="0">
                <a:effectLst/>
                <a:latin typeface="Calibri" panose="020F0502020204030204" pitchFamily="34" charset="0"/>
                <a:ea typeface="Calibri" panose="020F0502020204030204" pitchFamily="34" charset="0"/>
                <a:cs typeface="Arial" panose="020B0604020202020204" pitchFamily="34" charset="0"/>
              </a:rPr>
              <a:t> </a:t>
            </a:r>
            <a:r>
              <a:rPr lang="en-GB" sz="2800" dirty="0" err="1">
                <a:effectLst/>
                <a:latin typeface="Calibri" panose="020F0502020204030204" pitchFamily="34" charset="0"/>
                <a:ea typeface="Calibri" panose="020F0502020204030204" pitchFamily="34" charset="0"/>
                <a:cs typeface="Arial" panose="020B0604020202020204" pitchFamily="34" charset="0"/>
              </a:rPr>
              <a:t>прихода</a:t>
            </a:r>
            <a:r>
              <a:rPr lang="en-GB" sz="2800" dirty="0">
                <a:effectLst/>
                <a:latin typeface="Calibri" panose="020F0502020204030204" pitchFamily="34" charset="0"/>
                <a:ea typeface="Calibri" panose="020F0502020204030204" pitchFamily="34" charset="0"/>
                <a:cs typeface="Arial" panose="020B0604020202020204" pitchFamily="34" charset="0"/>
              </a:rPr>
              <a:t> у </a:t>
            </a:r>
            <a:r>
              <a:rPr lang="en-GB" sz="2800" dirty="0" err="1">
                <a:effectLst/>
                <a:latin typeface="Calibri" panose="020F0502020204030204" pitchFamily="34" charset="0"/>
                <a:ea typeface="Calibri" panose="020F0502020204030204" pitchFamily="34" charset="0"/>
                <a:cs typeface="Arial" panose="020B0604020202020204" pitchFamily="34" charset="0"/>
              </a:rPr>
              <a:t>пословне</a:t>
            </a:r>
            <a:r>
              <a:rPr lang="en-GB" sz="2800" dirty="0">
                <a:effectLst/>
                <a:latin typeface="Calibri" panose="020F0502020204030204" pitchFamily="34" charset="0"/>
                <a:ea typeface="Calibri" panose="020F0502020204030204" pitchFamily="34" charset="0"/>
                <a:cs typeface="Arial" panose="020B0604020202020204" pitchFamily="34" charset="0"/>
              </a:rPr>
              <a:t> </a:t>
            </a:r>
            <a:r>
              <a:rPr lang="en-GB" sz="2800" dirty="0" err="1">
                <a:effectLst/>
                <a:latin typeface="Calibri" panose="020F0502020204030204" pitchFamily="34" charset="0"/>
                <a:ea typeface="Calibri" panose="020F0502020204030204" pitchFamily="34" charset="0"/>
                <a:cs typeface="Arial" panose="020B0604020202020204" pitchFamily="34" charset="0"/>
              </a:rPr>
              <a:t>приходе</a:t>
            </a:r>
            <a:r>
              <a:rPr lang="sr-Cyrl-RS" sz="2800" dirty="0">
                <a:effectLst/>
                <a:latin typeface="Calibri" panose="020F0502020204030204" pitchFamily="34" charset="0"/>
                <a:ea typeface="Calibri" panose="020F0502020204030204" pitchFamily="34" charset="0"/>
                <a:cs typeface="Arial" panose="020B0604020202020204" pitchFamily="34" charset="0"/>
              </a:rPr>
              <a:t> супротно МРС 18</a:t>
            </a:r>
            <a:r>
              <a:rPr lang="en-GB" sz="2800" dirty="0">
                <a:effectLst/>
                <a:latin typeface="Calibri" panose="020F0502020204030204" pitchFamily="34" charset="0"/>
                <a:ea typeface="Calibri" panose="020F0502020204030204" pitchFamily="34" charset="0"/>
                <a:cs typeface="Arial" panose="020B0604020202020204" pitchFamily="34" charset="0"/>
              </a:rPr>
              <a:t>. </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marL="502920" algn="just">
              <a:lnSpc>
                <a:spcPct val="107000"/>
              </a:lnSpc>
              <a:spcAft>
                <a:spcPts val="800"/>
              </a:spcAft>
            </a:pPr>
            <a:r>
              <a:rPr lang="sr-Cyrl-RS" sz="2800" dirty="0">
                <a:effectLst/>
                <a:latin typeface="Calibri" panose="020F0502020204030204" pitchFamily="34" charset="0"/>
                <a:ea typeface="Calibri" panose="020F0502020204030204" pitchFamily="34" charset="0"/>
                <a:cs typeface="Arial" panose="020B0604020202020204" pitchFamily="34" charset="0"/>
              </a:rPr>
              <a:t>Манипулисање расходима: Поред прихода, често се манипулише и расходима, било да је реч о намери да се они искажу вишим или нижим. У случају финансијских потешкоћа, дужници по правилу исказују расходе мањим него што то стварно јесу.  Најчешће се користи прениско одмерена резервисања; недовољни, отписи имовине, који се не могу бранити потребом за опрезним билансирањем; или се мењају рачуноводствене политике.</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marL="502920" algn="just">
              <a:lnSpc>
                <a:spcPct val="107000"/>
              </a:lnSpc>
              <a:spcAft>
                <a:spcPts val="800"/>
              </a:spcAft>
            </a:pPr>
            <a:r>
              <a:rPr lang="sr-Cyrl-RS" sz="2800" dirty="0">
                <a:effectLst/>
                <a:latin typeface="Calibri" panose="020F0502020204030204" pitchFamily="34" charset="0"/>
                <a:ea typeface="Calibri" panose="020F0502020204030204" pitchFamily="34" charset="0"/>
                <a:cs typeface="Arial" panose="020B0604020202020204" pitchFamily="34" charset="0"/>
              </a:rPr>
              <a:t>Ове технике су осмишљене да прикажу побољшану слику финансијског стања компаније, али могу бити обмањујуће и не одражавају праву финансијску позицију предузећа. </a:t>
            </a:r>
            <a:endParaRPr lang="en-US" sz="28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68090018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BFF5B-095B-99D0-167A-B381A8325EFF}"/>
              </a:ext>
            </a:extLst>
          </p:cNvPr>
          <p:cNvSpPr>
            <a:spLocks noGrp="1"/>
          </p:cNvSpPr>
          <p:nvPr>
            <p:ph type="title"/>
          </p:nvPr>
        </p:nvSpPr>
        <p:spPr/>
        <p:txBody>
          <a:bodyPr/>
          <a:lstStyle/>
          <a:p>
            <a:r>
              <a:rPr lang="sr-Cyrl-RS" dirty="0"/>
              <a:t>Технике креативног рачуноводства</a:t>
            </a:r>
            <a:endParaRPr lang="en-US" dirty="0"/>
          </a:p>
        </p:txBody>
      </p:sp>
      <p:sp>
        <p:nvSpPr>
          <p:cNvPr id="3" name="Content Placeholder 2">
            <a:extLst>
              <a:ext uri="{FF2B5EF4-FFF2-40B4-BE49-F238E27FC236}">
                <a16:creationId xmlns:a16="http://schemas.microsoft.com/office/drawing/2014/main" id="{BD0BFC58-FB51-3FF5-D9D7-41352936D465}"/>
              </a:ext>
            </a:extLst>
          </p:cNvPr>
          <p:cNvSpPr>
            <a:spLocks noGrp="1"/>
          </p:cNvSpPr>
          <p:nvPr>
            <p:ph idx="1"/>
          </p:nvPr>
        </p:nvSpPr>
        <p:spPr/>
        <p:txBody>
          <a:bodyPr>
            <a:normAutofit fontScale="92500" lnSpcReduction="10000"/>
          </a:bodyPr>
          <a:lstStyle/>
          <a:p>
            <a:pPr marL="342900" lvl="0" indent="-342900" algn="just">
              <a:lnSpc>
                <a:spcPct val="107000"/>
              </a:lnSpc>
              <a:spcAft>
                <a:spcPts val="800"/>
              </a:spcAft>
              <a:buFont typeface="Times New Roman" panose="02020603050405020304" pitchFamily="18" charset="0"/>
              <a:buChar char="-"/>
            </a:pPr>
            <a:r>
              <a:rPr lang="sr-Cyrl-RS" sz="1400" b="1" dirty="0">
                <a:effectLst/>
                <a:latin typeface="Calibri" panose="020F0502020204030204" pitchFamily="34" charset="0"/>
                <a:ea typeface="Times New Roman" panose="02020603050405020304" pitchFamily="18" charset="0"/>
                <a:cs typeface="Calibri" panose="020F0502020204030204" pitchFamily="34" charset="0"/>
              </a:rPr>
              <a:t>Признавање прихода/симулирани трансакциони круг (</a:t>
            </a:r>
            <a:r>
              <a:rPr lang="sr-Cyrl-RS" sz="1400" b="1" dirty="0" err="1">
                <a:effectLst/>
                <a:latin typeface="Calibri" panose="020F0502020204030204" pitchFamily="34" charset="0"/>
                <a:ea typeface="Times New Roman" panose="02020603050405020304" pitchFamily="18" charset="0"/>
                <a:cs typeface="Calibri" panose="020F0502020204030204" pitchFamily="34" charset="0"/>
              </a:rPr>
              <a:t>round-tripping</a:t>
            </a:r>
            <a:r>
              <a:rPr lang="sr-Cyrl-RS" sz="1400" b="1" dirty="0">
                <a:effectLst/>
                <a:latin typeface="Calibri" panose="020F0502020204030204" pitchFamily="34" charset="0"/>
                <a:ea typeface="Times New Roman" panose="02020603050405020304" pitchFamily="18" charset="0"/>
                <a:cs typeface="Calibri" panose="020F0502020204030204" pitchFamily="34" charset="0"/>
              </a:rPr>
              <a:t>):</a:t>
            </a:r>
            <a:r>
              <a:rPr lang="sr-Cyrl-RS" sz="1400" dirty="0">
                <a:effectLst/>
                <a:latin typeface="Calibri" panose="020F0502020204030204" pitchFamily="34" charset="0"/>
                <a:ea typeface="Times New Roman" panose="02020603050405020304" pitchFamily="18" charset="0"/>
                <a:cs typeface="Calibri" panose="020F0502020204030204" pitchFamily="34" charset="0"/>
              </a:rPr>
              <a:t> Признавање прихода из вештачких трансакција, где компаније продају робу или услуге једна другој с намером да обрну трансакцију, надувавајући приходе без економске основе.</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a:p>
            <a:pPr marL="342900" lvl="0" indent="-342900" algn="just">
              <a:lnSpc>
                <a:spcPct val="107000"/>
              </a:lnSpc>
              <a:spcAft>
                <a:spcPts val="800"/>
              </a:spcAft>
              <a:buFont typeface="Times New Roman" panose="02020603050405020304" pitchFamily="18" charset="0"/>
              <a:buChar char="-"/>
            </a:pPr>
            <a:r>
              <a:rPr lang="sr-Cyrl-RS" sz="1400" b="1" dirty="0">
                <a:effectLst/>
                <a:latin typeface="Calibri" panose="020F0502020204030204" pitchFamily="34" charset="0"/>
                <a:ea typeface="Times New Roman" panose="02020603050405020304" pitchFamily="18" charset="0"/>
                <a:cs typeface="Calibri" panose="020F0502020204030204" pitchFamily="34" charset="0"/>
              </a:rPr>
              <a:t>„Пуњење канала“ (</a:t>
            </a:r>
            <a:r>
              <a:rPr lang="sr-Cyrl-RS" sz="1400" b="1" dirty="0" err="1">
                <a:effectLst/>
                <a:latin typeface="Calibri" panose="020F0502020204030204" pitchFamily="34" charset="0"/>
                <a:ea typeface="Times New Roman" panose="02020603050405020304" pitchFamily="18" charset="0"/>
                <a:cs typeface="Calibri" panose="020F0502020204030204" pitchFamily="34" charset="0"/>
              </a:rPr>
              <a:t>Channel</a:t>
            </a:r>
            <a:r>
              <a:rPr lang="sr-Cyrl-RS" sz="1400" b="1" dirty="0">
                <a:effectLst/>
                <a:latin typeface="Calibri" panose="020F0502020204030204" pitchFamily="34" charset="0"/>
                <a:ea typeface="Times New Roman" panose="02020603050405020304" pitchFamily="18" charset="0"/>
                <a:cs typeface="Calibri" panose="020F0502020204030204" pitchFamily="34" charset="0"/>
              </a:rPr>
              <a:t> </a:t>
            </a:r>
            <a:r>
              <a:rPr lang="sr-Cyrl-RS" sz="1400" b="1" dirty="0" err="1">
                <a:effectLst/>
                <a:latin typeface="Calibri" panose="020F0502020204030204" pitchFamily="34" charset="0"/>
                <a:ea typeface="Times New Roman" panose="02020603050405020304" pitchFamily="18" charset="0"/>
                <a:cs typeface="Calibri" panose="020F0502020204030204" pitchFamily="34" charset="0"/>
              </a:rPr>
              <a:t>stuffing</a:t>
            </a:r>
            <a:r>
              <a:rPr lang="sr-Cyrl-RS" sz="1400" b="1" dirty="0">
                <a:effectLst/>
                <a:latin typeface="Calibri" panose="020F0502020204030204" pitchFamily="34" charset="0"/>
                <a:ea typeface="Times New Roman" panose="02020603050405020304" pitchFamily="18" charset="0"/>
                <a:cs typeface="Calibri" panose="020F0502020204030204" pitchFamily="34" charset="0"/>
              </a:rPr>
              <a:t>):</a:t>
            </a:r>
            <a:r>
              <a:rPr lang="sr-Cyrl-RS" sz="1400" dirty="0">
                <a:effectLst/>
                <a:latin typeface="Calibri" panose="020F0502020204030204" pitchFamily="34" charset="0"/>
                <a:ea typeface="Times New Roman" panose="02020603050405020304" pitchFamily="18" charset="0"/>
                <a:cs typeface="Calibri" panose="020F0502020204030204" pitchFamily="34" charset="0"/>
              </a:rPr>
              <a:t> Пребацивање већих количина производа дистрибутерима него што они могу продати, надувавајући податке о продаји и стварајући привремени раст прихода, иако стварна потражња то не подржава.</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a:p>
            <a:pPr marL="342900" lvl="0" indent="-342900" algn="just">
              <a:lnSpc>
                <a:spcPct val="107000"/>
              </a:lnSpc>
              <a:spcAft>
                <a:spcPts val="800"/>
              </a:spcAft>
              <a:buFont typeface="Times New Roman" panose="02020603050405020304" pitchFamily="18" charset="0"/>
              <a:buChar char="-"/>
            </a:pPr>
            <a:r>
              <a:rPr lang="sr-Cyrl-RS" sz="1400" b="1" dirty="0">
                <a:effectLst/>
                <a:latin typeface="Calibri" panose="020F0502020204030204" pitchFamily="34" charset="0"/>
                <a:ea typeface="Times New Roman" panose="02020603050405020304" pitchFamily="18" charset="0"/>
                <a:cs typeface="Calibri" panose="020F0502020204030204" pitchFamily="34" charset="0"/>
              </a:rPr>
              <a:t>Манипулација амортизацијом:</a:t>
            </a:r>
            <a:r>
              <a:rPr lang="sr-Cyrl-RS" sz="1400" dirty="0">
                <a:effectLst/>
                <a:latin typeface="Calibri" panose="020F0502020204030204" pitchFamily="34" charset="0"/>
                <a:ea typeface="Times New Roman" panose="02020603050405020304" pitchFamily="18" charset="0"/>
                <a:cs typeface="Calibri" panose="020F0502020204030204" pitchFamily="34" charset="0"/>
              </a:rPr>
              <a:t> Коришћење споријих метода амортизације како би се одложило признавање трошкова, прецењујући вредност средстава и надувавајући краткорочну добит.</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a:p>
            <a:pPr marL="342900" lvl="0" indent="-342900" algn="just">
              <a:lnSpc>
                <a:spcPct val="107000"/>
              </a:lnSpc>
              <a:spcAft>
                <a:spcPts val="800"/>
              </a:spcAft>
              <a:buFont typeface="Times New Roman" panose="02020603050405020304" pitchFamily="18" charset="0"/>
              <a:buChar char="-"/>
            </a:pPr>
            <a:r>
              <a:rPr lang="sr-Cyrl-RS" sz="1400" b="1" dirty="0">
                <a:effectLst/>
                <a:latin typeface="Calibri" panose="020F0502020204030204" pitchFamily="34" charset="0"/>
                <a:ea typeface="Times New Roman" panose="02020603050405020304" pitchFamily="18" charset="0"/>
                <a:cs typeface="Calibri" panose="020F0502020204030204" pitchFamily="34" charset="0"/>
              </a:rPr>
              <a:t>Вредновање залиха:</a:t>
            </a:r>
            <a:r>
              <a:rPr lang="sr-Cyrl-RS" sz="1400" dirty="0">
                <a:effectLst/>
                <a:latin typeface="Calibri" panose="020F0502020204030204" pitchFamily="34" charset="0"/>
                <a:ea typeface="Times New Roman" panose="02020603050405020304" pitchFamily="18" charset="0"/>
                <a:cs typeface="Calibri" panose="020F0502020204030204" pitchFamily="34" charset="0"/>
              </a:rPr>
              <a:t> Манипулисање методама вредновања залиха (нпр. FIFO или LIFO) како би се утицало на трошкове продате робе и профит, обично прецењивањем вредности непродатих залиха.</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a:p>
            <a:pPr marL="342900" lvl="0" indent="-342900" algn="just">
              <a:lnSpc>
                <a:spcPct val="107000"/>
              </a:lnSpc>
              <a:spcAft>
                <a:spcPts val="800"/>
              </a:spcAft>
              <a:buFont typeface="Times New Roman" panose="02020603050405020304" pitchFamily="18" charset="0"/>
              <a:buChar char="-"/>
            </a:pPr>
            <a:r>
              <a:rPr lang="sr-Cyrl-RS" sz="1400" b="1" dirty="0">
                <a:effectLst/>
                <a:latin typeface="Calibri" panose="020F0502020204030204" pitchFamily="34" charset="0"/>
                <a:ea typeface="Times New Roman" panose="02020603050405020304" pitchFamily="18" charset="0"/>
                <a:cs typeface="Calibri" panose="020F0502020204030204" pitchFamily="34" charset="0"/>
              </a:rPr>
              <a:t>Капитализација трошкова периода:</a:t>
            </a:r>
            <a:r>
              <a:rPr lang="sr-Cyrl-RS" sz="1400" dirty="0">
                <a:effectLst/>
                <a:latin typeface="Calibri" panose="020F0502020204030204" pitchFamily="34" charset="0"/>
                <a:ea typeface="Times New Roman" panose="02020603050405020304" pitchFamily="18" charset="0"/>
                <a:cs typeface="Calibri" panose="020F0502020204030204" pitchFamily="34" charset="0"/>
              </a:rPr>
              <a:t> Евидентирање оперативних трошкова као капиталних расхода како би се трошкови распоредили на више периода, вештачки повећавајући профит текућег периода.</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a:p>
            <a:pPr marL="342900" lvl="0" indent="-342900" algn="just">
              <a:lnSpc>
                <a:spcPct val="107000"/>
              </a:lnSpc>
              <a:spcAft>
                <a:spcPts val="800"/>
              </a:spcAft>
              <a:buFont typeface="Times New Roman" panose="02020603050405020304" pitchFamily="18" charset="0"/>
              <a:buChar char="-"/>
            </a:pPr>
            <a:r>
              <a:rPr lang="sr-Cyrl-RS" sz="1400" b="1" dirty="0">
                <a:effectLst/>
                <a:latin typeface="Calibri" panose="020F0502020204030204" pitchFamily="34" charset="0"/>
                <a:ea typeface="Times New Roman" panose="02020603050405020304" pitchFamily="18" charset="0"/>
                <a:cs typeface="Calibri" panose="020F0502020204030204" pitchFamily="34" charset="0"/>
              </a:rPr>
              <a:t>Скривање губитака/обавеза:</a:t>
            </a:r>
            <a:r>
              <a:rPr lang="sr-Cyrl-RS" sz="1400" dirty="0">
                <a:effectLst/>
                <a:latin typeface="Calibri" panose="020F0502020204030204" pitchFamily="34" charset="0"/>
                <a:ea typeface="Times New Roman" panose="02020603050405020304" pitchFamily="18" charset="0"/>
                <a:cs typeface="Calibri" panose="020F0502020204030204" pitchFamily="34" charset="0"/>
              </a:rPr>
              <a:t> </a:t>
            </a:r>
            <a:r>
              <a:rPr lang="sr-Cyrl-RS" sz="1400" dirty="0" err="1">
                <a:effectLst/>
                <a:latin typeface="Calibri" panose="020F0502020204030204" pitchFamily="34" charset="0"/>
                <a:ea typeface="Times New Roman" panose="02020603050405020304" pitchFamily="18" charset="0"/>
                <a:cs typeface="Calibri" panose="020F0502020204030204" pitchFamily="34" charset="0"/>
              </a:rPr>
              <a:t>Неоткривање</a:t>
            </a:r>
            <a:r>
              <a:rPr lang="sr-Cyrl-RS" sz="1400" dirty="0">
                <a:effectLst/>
                <a:latin typeface="Calibri" panose="020F0502020204030204" pitchFamily="34" charset="0"/>
                <a:ea typeface="Times New Roman" panose="02020603050405020304" pitchFamily="18" charset="0"/>
                <a:cs typeface="Calibri" panose="020F0502020204030204" pitchFamily="34" charset="0"/>
              </a:rPr>
              <a:t> или погрешно приказивање губитака или обавеза у билансу стања како би компанија изгледала финансијски стабилнија него што јесте.</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a:p>
            <a:pPr marL="342900" lvl="0" indent="-342900" algn="just">
              <a:lnSpc>
                <a:spcPct val="107000"/>
              </a:lnSpc>
              <a:spcAft>
                <a:spcPts val="800"/>
              </a:spcAft>
              <a:buFont typeface="Times New Roman" panose="02020603050405020304" pitchFamily="18" charset="0"/>
              <a:buChar char="-"/>
            </a:pPr>
            <a:r>
              <a:rPr lang="sr-Cyrl-RS" sz="1400" b="1" dirty="0">
                <a:effectLst/>
                <a:latin typeface="Calibri" panose="020F0502020204030204" pitchFamily="34" charset="0"/>
                <a:ea typeface="Times New Roman" panose="02020603050405020304" pitchFamily="18" charset="0"/>
                <a:cs typeface="Calibri" panose="020F0502020204030204" pitchFamily="34" charset="0"/>
              </a:rPr>
              <a:t>Недостатак резервисања/одложено признавање трошкова:</a:t>
            </a:r>
            <a:r>
              <a:rPr lang="sr-Cyrl-RS" sz="1400" dirty="0">
                <a:effectLst/>
                <a:latin typeface="Calibri" panose="020F0502020204030204" pitchFamily="34" charset="0"/>
                <a:ea typeface="Times New Roman" panose="02020603050405020304" pitchFamily="18" charset="0"/>
                <a:cs typeface="Calibri" panose="020F0502020204030204" pitchFamily="34" charset="0"/>
              </a:rPr>
              <a:t> Одлагање признавања очекиваних будућих трошкова (нпр. гаранције или лоши дугови), што резултира </a:t>
            </a:r>
            <a:r>
              <a:rPr lang="sr-Cyrl-RS" sz="1400" dirty="0" err="1">
                <a:effectLst/>
                <a:latin typeface="Calibri" panose="020F0502020204030204" pitchFamily="34" charset="0"/>
                <a:ea typeface="Times New Roman" panose="02020603050405020304" pitchFamily="18" charset="0"/>
                <a:cs typeface="Calibri" panose="020F0502020204030204" pitchFamily="34" charset="0"/>
              </a:rPr>
              <a:t>потцењеним</a:t>
            </a:r>
            <a:r>
              <a:rPr lang="sr-Cyrl-RS" sz="1400" dirty="0">
                <a:effectLst/>
                <a:latin typeface="Calibri" panose="020F0502020204030204" pitchFamily="34" charset="0"/>
                <a:ea typeface="Times New Roman" panose="02020603050405020304" pitchFamily="18" charset="0"/>
                <a:cs typeface="Calibri" panose="020F0502020204030204" pitchFamily="34" charset="0"/>
              </a:rPr>
              <a:t> обавезама и надуваним профитом у текућем периоду.</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85684952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AE37C-C6AA-7527-7DA7-598338CFD35F}"/>
              </a:ext>
            </a:extLst>
          </p:cNvPr>
          <p:cNvSpPr>
            <a:spLocks noGrp="1"/>
          </p:cNvSpPr>
          <p:nvPr>
            <p:ph type="title"/>
          </p:nvPr>
        </p:nvSpPr>
        <p:spPr>
          <a:xfrm>
            <a:off x="838200" y="365125"/>
            <a:ext cx="10515600" cy="1325563"/>
          </a:xfrm>
        </p:spPr>
        <p:txBody>
          <a:bodyPr/>
          <a:lstStyle/>
          <a:p>
            <a:r>
              <a:rPr lang="sr-Cyrl-RS" dirty="0" err="1"/>
              <a:t>Агрокор</a:t>
            </a:r>
            <a:endParaRPr lang="en-US" dirty="0"/>
          </a:p>
        </p:txBody>
      </p:sp>
      <p:sp>
        <p:nvSpPr>
          <p:cNvPr id="3" name="Content Placeholder 2">
            <a:extLst>
              <a:ext uri="{FF2B5EF4-FFF2-40B4-BE49-F238E27FC236}">
                <a16:creationId xmlns:a16="http://schemas.microsoft.com/office/drawing/2014/main" id="{8928647E-5200-DA86-58A1-0AC796DA61D1}"/>
              </a:ext>
            </a:extLst>
          </p:cNvPr>
          <p:cNvSpPr>
            <a:spLocks noGrp="1"/>
          </p:cNvSpPr>
          <p:nvPr>
            <p:ph idx="1"/>
          </p:nvPr>
        </p:nvSpPr>
        <p:spPr>
          <a:xfrm>
            <a:off x="838200" y="1825625"/>
            <a:ext cx="10515600" cy="4351338"/>
          </a:xfrm>
        </p:spPr>
        <p:txBody>
          <a:bodyPr>
            <a:normAutofit fontScale="70000" lnSpcReduction="20000"/>
          </a:bodyPr>
          <a:lstStyle/>
          <a:p>
            <a:r>
              <a:rPr lang="sr-Cyrl-RS" dirty="0"/>
              <a:t>Ревидирани извештаји показали су велики нето губитак у 2016 и 2015 години уместо профита који је приказала управа </a:t>
            </a:r>
            <a:r>
              <a:rPr lang="sr-Cyrl-RS" dirty="0" err="1"/>
              <a:t>Агрокора</a:t>
            </a:r>
            <a:endParaRPr lang="sr-Cyrl-RS" dirty="0"/>
          </a:p>
          <a:p>
            <a:r>
              <a:rPr lang="sr-Cyrl-RS" dirty="0"/>
              <a:t>Слично као </a:t>
            </a:r>
            <a:r>
              <a:rPr lang="sr-Cyrl-RS" dirty="0" err="1"/>
              <a:t>Carillion</a:t>
            </a:r>
            <a:r>
              <a:rPr lang="sr-Cyrl-RS" dirty="0"/>
              <a:t> у Уједињеном Краљевству, </a:t>
            </a:r>
            <a:r>
              <a:rPr lang="sr-Cyrl-RS" dirty="0" err="1"/>
              <a:t>Конзум</a:t>
            </a:r>
            <a:r>
              <a:rPr lang="sr-Cyrl-RS" dirty="0"/>
              <a:t> је користио различите методе финансирања и позајмљивања како би замаглио своју стварну финансијску ситуацију. Компанија је широко користила позајмице за одржавање ликвидности и продужила рокове плаћања добављачима, чиме је створила привид робусних новчаних токова. Овај приступ омогућио је </a:t>
            </a:r>
            <a:r>
              <a:rPr lang="sr-Cyrl-RS" dirty="0" err="1"/>
              <a:t>Конзуму</a:t>
            </a:r>
            <a:r>
              <a:rPr lang="sr-Cyrl-RS" dirty="0"/>
              <a:t> да обмањује јавност и инвеститоре о свом стварном финансијском стању, иако је компанија била на ивици банкрота. </a:t>
            </a:r>
            <a:endParaRPr lang="en-US" dirty="0"/>
          </a:p>
          <a:p>
            <a:r>
              <a:rPr lang="sr-Cyrl-RS" dirty="0"/>
              <a:t>Слично као </a:t>
            </a:r>
            <a:r>
              <a:rPr lang="sr-Cyrl-RS" dirty="0" err="1"/>
              <a:t>Tesco</a:t>
            </a:r>
            <a:r>
              <a:rPr lang="sr-Cyrl-RS" dirty="0"/>
              <a:t>, </a:t>
            </a:r>
            <a:r>
              <a:rPr lang="sr-Cyrl-RS" dirty="0" err="1"/>
              <a:t>Конзум</a:t>
            </a:r>
            <a:r>
              <a:rPr lang="sr-Cyrl-RS" dirty="0"/>
              <a:t> је манипулисао признавањем прихода како би изгледало да је пословање боље него што је стварно било. Компанија је евидентирала подстицаје и унапред примљене приходе од добављача као остварене приходе, иако те трансакције још нису биле реализоване. Ова тактика је прецењивала финансијске резултате компаније, чиме је дезинформисала финансијере и инвеститоре о ликвидности и профитабилности компаније. </a:t>
            </a:r>
            <a:endParaRPr lang="en-US" dirty="0"/>
          </a:p>
          <a:p>
            <a:r>
              <a:rPr lang="sr-Cyrl-RS" dirty="0"/>
              <a:t>На крају је ова манипулација финансијским извештајима довела до колапса </a:t>
            </a:r>
            <a:r>
              <a:rPr lang="sr-Cyrl-RS" dirty="0" err="1"/>
              <a:t>Агрокора</a:t>
            </a:r>
            <a:r>
              <a:rPr lang="sr-Cyrl-RS" dirty="0"/>
              <a:t>, што је имало озбиљне последице по хрватску економију и добављаче широм региона.</a:t>
            </a:r>
            <a:endParaRPr lang="en-US" dirty="0"/>
          </a:p>
          <a:p>
            <a:endParaRPr lang="en-US" dirty="0"/>
          </a:p>
        </p:txBody>
      </p:sp>
    </p:spTree>
    <p:extLst>
      <p:ext uri="{BB962C8B-B14F-4D97-AF65-F5344CB8AC3E}">
        <p14:creationId xmlns:p14="http://schemas.microsoft.com/office/powerpoint/2010/main" val="6920059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3D754-B3FD-9F32-A8D4-5B3E7CFE934F}"/>
              </a:ext>
            </a:extLst>
          </p:cNvPr>
          <p:cNvSpPr>
            <a:spLocks noGrp="1"/>
          </p:cNvSpPr>
          <p:nvPr>
            <p:ph type="title"/>
          </p:nvPr>
        </p:nvSpPr>
        <p:spPr/>
        <p:txBody>
          <a:bodyPr/>
          <a:lstStyle/>
          <a:p>
            <a:r>
              <a:rPr lang="sr-Cyrl-RS" dirty="0"/>
              <a:t>Интерна акта и правилници</a:t>
            </a:r>
            <a:endParaRPr lang="en-US" dirty="0"/>
          </a:p>
        </p:txBody>
      </p:sp>
      <p:sp>
        <p:nvSpPr>
          <p:cNvPr id="3" name="Content Placeholder 2">
            <a:extLst>
              <a:ext uri="{FF2B5EF4-FFF2-40B4-BE49-F238E27FC236}">
                <a16:creationId xmlns:a16="http://schemas.microsoft.com/office/drawing/2014/main" id="{FCD71B45-91EF-ECBB-9860-305AB6DBCD85}"/>
              </a:ext>
            </a:extLst>
          </p:cNvPr>
          <p:cNvSpPr>
            <a:spLocks noGrp="1"/>
          </p:cNvSpPr>
          <p:nvPr>
            <p:ph idx="1"/>
          </p:nvPr>
        </p:nvSpPr>
        <p:spPr/>
        <p:txBody>
          <a:bodyPr/>
          <a:lstStyle/>
          <a:p>
            <a:r>
              <a:rPr lang="sr-Cyrl-RS" sz="2800" dirty="0">
                <a:effectLst/>
                <a:latin typeface="Calibri" panose="020F0502020204030204" pitchFamily="34" charset="0"/>
                <a:ea typeface="Calibri" panose="020F0502020204030204" pitchFamily="34" charset="0"/>
                <a:cs typeface="Arial" panose="020B0604020202020204" pitchFamily="34" charset="0"/>
              </a:rPr>
              <a:t>У оквиру самог предузећа, интерна акта и правилници, донети у складу са законском и професионалном регулативом, дефинишу специфична правила и процедуре које осигуравају усаглашеност са прописима и професионалним стандардима. </a:t>
            </a:r>
          </a:p>
          <a:p>
            <a:r>
              <a:rPr lang="sr-Cyrl-RS" sz="2800" dirty="0">
                <a:effectLst/>
                <a:latin typeface="Calibri" panose="020F0502020204030204" pitchFamily="34" charset="0"/>
                <a:ea typeface="Calibri" panose="020F0502020204030204" pitchFamily="34" charset="0"/>
                <a:cs typeface="Arial" panose="020B0604020202020204" pitchFamily="34" charset="0"/>
              </a:rPr>
              <a:t>На тај начин вишеслојна регулатива пружа правну и професионалну основу за поуздано и одговорно рачуноводствено извештавање.</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207636725"/>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0783719-EA96-83CB-8222-CD153AB08EE3}"/>
              </a:ext>
            </a:extLst>
          </p:cNvPr>
          <p:cNvSpPr>
            <a:spLocks noGrp="1"/>
          </p:cNvSpPr>
          <p:nvPr>
            <p:ph type="body" sz="quarter" idx="11"/>
          </p:nvPr>
        </p:nvSpPr>
        <p:spPr>
          <a:xfrm>
            <a:off x="801521" y="933323"/>
            <a:ext cx="6891050" cy="4147802"/>
          </a:xfrm>
        </p:spPr>
        <p:txBody>
          <a:bodyPr/>
          <a:lstStyle/>
          <a:p>
            <a:endParaRPr lang="en-GB" dirty="0"/>
          </a:p>
          <a:p>
            <a:endParaRPr lang="en-GB" dirty="0"/>
          </a:p>
          <a:p>
            <a:endParaRPr lang="en-GB" dirty="0"/>
          </a:p>
          <a:p>
            <a:endParaRPr lang="en-GB" dirty="0"/>
          </a:p>
          <a:p>
            <a:r>
              <a:rPr lang="sr-Cyrl-RS" sz="6000" b="1" dirty="0">
                <a:latin typeface="+mn-lt"/>
              </a:rPr>
              <a:t>ХВАЛА НА ПАЖЊИ</a:t>
            </a:r>
            <a:endParaRPr lang="en-US" sz="6000" b="1" dirty="0">
              <a:latin typeface="+mn-lt"/>
            </a:endParaRPr>
          </a:p>
          <a:p>
            <a:endParaRPr lang="en-GB" dirty="0"/>
          </a:p>
          <a:p>
            <a:endParaRPr lang="en-GB" dirty="0"/>
          </a:p>
          <a:p>
            <a:endParaRPr lang="en-US" dirty="0"/>
          </a:p>
        </p:txBody>
      </p:sp>
    </p:spTree>
    <p:extLst>
      <p:ext uri="{BB962C8B-B14F-4D97-AF65-F5344CB8AC3E}">
        <p14:creationId xmlns:p14="http://schemas.microsoft.com/office/powerpoint/2010/main" val="28510382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a:extLst>
              <a:ext uri="{FF2B5EF4-FFF2-40B4-BE49-F238E27FC236}">
                <a16:creationId xmlns:a16="http://schemas.microsoft.com/office/drawing/2014/main" id="{8C2FD853-A3AD-6BC3-C2E6-81E9B3A81D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4450"/>
            <a:ext cx="12192000" cy="6902450"/>
          </a:xfrm>
          <a:prstGeom prst="rect">
            <a:avLst/>
          </a:prstGeom>
          <a:noFill/>
          <a:ln w="19050" cmpd="dbl">
            <a:solidFill>
              <a:srgbClr val="002060"/>
            </a:solidFill>
          </a:ln>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B395E2BA-B921-F0EB-4282-18C96BF172C8}"/>
              </a:ext>
            </a:extLst>
          </p:cNvPr>
          <p:cNvSpPr/>
          <p:nvPr/>
        </p:nvSpPr>
        <p:spPr>
          <a:xfrm>
            <a:off x="305102" y="643235"/>
            <a:ext cx="2300630" cy="2585323"/>
          </a:xfrm>
          <a:prstGeom prst="rect">
            <a:avLst/>
          </a:prstGeom>
          <a:noFill/>
        </p:spPr>
        <p:txBody>
          <a:bodyPr wrap="none" lIns="91440" tIns="45720" rIns="91440" bIns="45720">
            <a:spAutoFit/>
          </a:bodyPr>
          <a:lstStyle/>
          <a:p>
            <a:r>
              <a:rPr lang="sr-Cyrl-RS" sz="6000" b="1" cap="none" spc="0" dirty="0">
                <a:ln w="0"/>
                <a:solidFill>
                  <a:schemeClr val="bg1"/>
                </a:solidFill>
                <a:effectLst>
                  <a:outerShdw blurRad="38100" dist="25400" dir="5400000" algn="ctr" rotWithShape="0">
                    <a:srgbClr val="6E747A">
                      <a:alpha val="43000"/>
                    </a:srgbClr>
                  </a:outerShdw>
                </a:effectLst>
                <a:ea typeface="Verdana" panose="020B0604030504040204" pitchFamily="34" charset="0"/>
              </a:rPr>
              <a:t>Пауза</a:t>
            </a:r>
            <a:endParaRPr lang="en-GB" sz="6000" b="1" cap="none" spc="0" dirty="0">
              <a:ln w="0"/>
              <a:solidFill>
                <a:schemeClr val="bg1"/>
              </a:solidFill>
              <a:effectLst>
                <a:outerShdw blurRad="38100" dist="25400" dir="5400000" algn="ctr" rotWithShape="0">
                  <a:srgbClr val="6E747A">
                    <a:alpha val="43000"/>
                  </a:srgbClr>
                </a:outerShdw>
              </a:effectLst>
              <a:ea typeface="Verdana" panose="020B0604030504040204" pitchFamily="34" charset="0"/>
            </a:endParaRPr>
          </a:p>
          <a:p>
            <a:endParaRPr lang="en-GB" sz="4800" b="1" cap="none" spc="0" dirty="0">
              <a:ln w="0"/>
              <a:solidFill>
                <a:schemeClr val="bg1"/>
              </a:solidFill>
              <a:effectLst>
                <a:outerShdw blurRad="38100" dist="25400" dir="5400000" algn="ctr" rotWithShape="0">
                  <a:srgbClr val="6E747A">
                    <a:alpha val="43000"/>
                  </a:srgbClr>
                </a:outerShdw>
              </a:effectLst>
              <a:latin typeface="Verdana" panose="020B0604030504040204" pitchFamily="34" charset="0"/>
              <a:ea typeface="Verdana" panose="020B0604030504040204" pitchFamily="34" charset="0"/>
            </a:endParaRPr>
          </a:p>
          <a:p>
            <a:r>
              <a:rPr lang="en-GB" sz="5400" b="1" cap="none" spc="0" dirty="0">
                <a:ln w="0"/>
                <a:solidFill>
                  <a:schemeClr val="bg1"/>
                </a:solidFill>
                <a:effectLst>
                  <a:outerShdw blurRad="38100" dist="25400" dir="5400000" algn="ctr" rotWithShape="0">
                    <a:srgbClr val="6E747A">
                      <a:alpha val="43000"/>
                    </a:srgbClr>
                  </a:outerShdw>
                </a:effectLst>
                <a:ea typeface="Verdana" panose="020B0604030504040204" pitchFamily="34" charset="0"/>
              </a:rPr>
              <a:t>15 </a:t>
            </a:r>
            <a:r>
              <a:rPr lang="sr-Cyrl-RS" sz="5400" b="1" dirty="0">
                <a:ln w="0"/>
                <a:solidFill>
                  <a:schemeClr val="bg1"/>
                </a:solidFill>
                <a:effectLst>
                  <a:outerShdw blurRad="38100" dist="25400" dir="5400000" algn="ctr" rotWithShape="0">
                    <a:srgbClr val="6E747A">
                      <a:alpha val="43000"/>
                    </a:srgbClr>
                  </a:outerShdw>
                </a:effectLst>
                <a:ea typeface="Verdana" panose="020B0604030504040204" pitchFamily="34" charset="0"/>
              </a:rPr>
              <a:t>мин</a:t>
            </a:r>
            <a:endParaRPr lang="en-GB" sz="5400" b="1" cap="none" spc="0" dirty="0">
              <a:ln w="0"/>
              <a:solidFill>
                <a:schemeClr val="bg1"/>
              </a:solidFill>
              <a:effectLst>
                <a:outerShdw blurRad="38100" dist="25400" dir="5400000" algn="ctr" rotWithShape="0">
                  <a:srgbClr val="6E747A">
                    <a:alpha val="43000"/>
                  </a:srgbClr>
                </a:outerShdw>
              </a:effectLst>
              <a:ea typeface="Verdana" panose="020B0604030504040204" pitchFamily="34" charset="0"/>
            </a:endParaRPr>
          </a:p>
        </p:txBody>
      </p:sp>
    </p:spTree>
    <p:extLst>
      <p:ext uri="{BB962C8B-B14F-4D97-AF65-F5344CB8AC3E}">
        <p14:creationId xmlns:p14="http://schemas.microsoft.com/office/powerpoint/2010/main" val="31822102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7ABE8-41E6-42AC-9E82-AD3C72CFD420}"/>
              </a:ext>
            </a:extLst>
          </p:cNvPr>
          <p:cNvSpPr>
            <a:spLocks noGrp="1"/>
          </p:cNvSpPr>
          <p:nvPr>
            <p:ph type="title"/>
          </p:nvPr>
        </p:nvSpPr>
        <p:spPr>
          <a:xfrm>
            <a:off x="838200" y="365125"/>
            <a:ext cx="10515600" cy="1325563"/>
          </a:xfrm>
        </p:spPr>
        <p:txBody>
          <a:bodyPr/>
          <a:lstStyle/>
          <a:p>
            <a:r>
              <a:rPr lang="sr-Cyrl-RS" dirty="0"/>
              <a:t>Међународни стандарди</a:t>
            </a:r>
            <a:endParaRPr lang="en-US" dirty="0"/>
          </a:p>
        </p:txBody>
      </p:sp>
      <p:sp>
        <p:nvSpPr>
          <p:cNvPr id="3" name="Content Placeholder 2">
            <a:extLst>
              <a:ext uri="{FF2B5EF4-FFF2-40B4-BE49-F238E27FC236}">
                <a16:creationId xmlns:a16="http://schemas.microsoft.com/office/drawing/2014/main" id="{708AB3FF-C0C6-99B0-FA61-2AB0EFC1EA33}"/>
              </a:ext>
            </a:extLst>
          </p:cNvPr>
          <p:cNvSpPr>
            <a:spLocks noGrp="1"/>
          </p:cNvSpPr>
          <p:nvPr>
            <p:ph idx="1"/>
          </p:nvPr>
        </p:nvSpPr>
        <p:spPr>
          <a:xfrm>
            <a:off x="838200" y="1825625"/>
            <a:ext cx="10515600" cy="4351338"/>
          </a:xfrm>
        </p:spPr>
        <p:txBody>
          <a:bodyPr/>
          <a:lstStyle/>
          <a:p>
            <a:r>
              <a:rPr lang="sr-Cyrl-RS" dirty="0"/>
              <a:t>Међународни стандарди се могу поделити према садржају на две главне категорије. </a:t>
            </a:r>
          </a:p>
          <a:p>
            <a:pPr lvl="1"/>
            <a:r>
              <a:rPr lang="sr-Cyrl-RS" dirty="0"/>
              <a:t>стандарде који дефинишу општеприхваћена правила, као што су дефиниције основних појмова, укључујући имовину, обавезе, капитал, приходе и расходе. </a:t>
            </a:r>
          </a:p>
          <a:p>
            <a:pPr lvl="2"/>
            <a:r>
              <a:rPr lang="sr-Cyrl-RS" dirty="0"/>
              <a:t>покривају и правила о признавању прихода, вредновању сталне имовине, залиха, и одређивању цене коштања готових производа, као и дефиницију амортизације. </a:t>
            </a:r>
          </a:p>
          <a:p>
            <a:pPr lvl="1"/>
            <a:r>
              <a:rPr lang="sr-Cyrl-RS" dirty="0"/>
              <a:t>стандарде који постављају захтеве за објављивањем специфичних информација, попут извештавања по сегментима и консолидовања финансијских извештаја, чиме се осигурава транспарентност и конзистентност финансијског извештавања на међународном нивоу.</a:t>
            </a:r>
            <a:endParaRPr lang="en-US" dirty="0"/>
          </a:p>
          <a:p>
            <a:endParaRPr lang="en-US" dirty="0"/>
          </a:p>
        </p:txBody>
      </p:sp>
    </p:spTree>
    <p:extLst>
      <p:ext uri="{BB962C8B-B14F-4D97-AF65-F5344CB8AC3E}">
        <p14:creationId xmlns:p14="http://schemas.microsoft.com/office/powerpoint/2010/main" val="15453059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3913A-88EE-603F-9A79-9E51A08C28E9}"/>
              </a:ext>
            </a:extLst>
          </p:cNvPr>
          <p:cNvSpPr>
            <a:spLocks noGrp="1"/>
          </p:cNvSpPr>
          <p:nvPr>
            <p:ph type="title"/>
          </p:nvPr>
        </p:nvSpPr>
        <p:spPr>
          <a:xfrm>
            <a:off x="838200" y="365125"/>
            <a:ext cx="10515600" cy="1325563"/>
          </a:xfrm>
        </p:spPr>
        <p:txBody>
          <a:bodyPr/>
          <a:lstStyle/>
          <a:p>
            <a:r>
              <a:rPr lang="sr-Cyrl-RS" dirty="0"/>
              <a:t>МРС и МСФИ</a:t>
            </a:r>
            <a:endParaRPr lang="en-US" dirty="0"/>
          </a:p>
        </p:txBody>
      </p:sp>
      <p:sp>
        <p:nvSpPr>
          <p:cNvPr id="3" name="Content Placeholder 2">
            <a:extLst>
              <a:ext uri="{FF2B5EF4-FFF2-40B4-BE49-F238E27FC236}">
                <a16:creationId xmlns:a16="http://schemas.microsoft.com/office/drawing/2014/main" id="{FC2EA13C-5BBB-25D0-5E7F-6664278DD554}"/>
              </a:ext>
            </a:extLst>
          </p:cNvPr>
          <p:cNvSpPr>
            <a:spLocks noGrp="1"/>
          </p:cNvSpPr>
          <p:nvPr>
            <p:ph idx="1"/>
          </p:nvPr>
        </p:nvSpPr>
        <p:spPr>
          <a:xfrm>
            <a:off x="838200" y="1825625"/>
            <a:ext cx="10515600" cy="4351338"/>
          </a:xfrm>
        </p:spPr>
        <p:txBody>
          <a:bodyPr>
            <a:normAutofit fontScale="92500"/>
          </a:bodyPr>
          <a:lstStyle/>
          <a:p>
            <a:r>
              <a:rPr lang="sr-Cyrl-RS" dirty="0"/>
              <a:t>Међународни рачуноводствени стандарди (МРС) су први међународни рачуноводствени стандарди објављени још 1973. године. </a:t>
            </a:r>
          </a:p>
          <a:p>
            <a:pPr lvl="1"/>
            <a:r>
              <a:rPr lang="sr-Cyrl-RS" dirty="0"/>
              <a:t>Основни циљ МРС био је да олакша глобалну упоредивост пословања, повећа транспарентност и поверење у финансијско извештавање, као и да подстакне међународну трговину и инвестиције. </a:t>
            </a:r>
          </a:p>
          <a:p>
            <a:pPr lvl="1"/>
            <a:r>
              <a:rPr lang="sr-Cyrl-RS" dirty="0"/>
              <a:t>МРС су замењени 2001. године са МСФИ, али постојећи МРС стандарди остају на снази док их не замене или измене МСФИ стандарди.</a:t>
            </a:r>
            <a:endParaRPr lang="en-US" dirty="0"/>
          </a:p>
          <a:p>
            <a:r>
              <a:rPr lang="sr-Cyrl-RS" dirty="0"/>
              <a:t>Међународни стандарди финансијског извештавања (МСФИ) </a:t>
            </a:r>
          </a:p>
          <a:p>
            <a:pPr lvl="1"/>
            <a:r>
              <a:rPr lang="sr-Cyrl-RS" dirty="0"/>
              <a:t>глобално прихваћена рачуноводствена правила како би финансијски извештаји били конзистентни, транспарентни и лако упоредиви. </a:t>
            </a:r>
          </a:p>
          <a:p>
            <a:pPr lvl="1"/>
            <a:r>
              <a:rPr lang="sr-Cyrl-RS" dirty="0"/>
              <a:t>Од 2024. године, 160 од 168 јурисдикција уређује област финансијског извештавања према МСФИ стандардима</a:t>
            </a:r>
            <a:endParaRPr lang="en-US" dirty="0"/>
          </a:p>
        </p:txBody>
      </p:sp>
    </p:spTree>
    <p:extLst>
      <p:ext uri="{BB962C8B-B14F-4D97-AF65-F5344CB8AC3E}">
        <p14:creationId xmlns:p14="http://schemas.microsoft.com/office/powerpoint/2010/main" val="38428002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95F75-135A-3E26-6710-33EBCC9C0776}"/>
              </a:ext>
            </a:extLst>
          </p:cNvPr>
          <p:cNvSpPr>
            <a:spLocks noGrp="1"/>
          </p:cNvSpPr>
          <p:nvPr>
            <p:ph type="title"/>
          </p:nvPr>
        </p:nvSpPr>
        <p:spPr/>
        <p:txBody>
          <a:bodyPr/>
          <a:lstStyle/>
          <a:p>
            <a:r>
              <a:rPr lang="sr-Cyrl-RS" dirty="0"/>
              <a:t>МРС и МСФИ</a:t>
            </a:r>
            <a:endParaRPr lang="en-GB" dirty="0"/>
          </a:p>
        </p:txBody>
      </p:sp>
      <p:sp>
        <p:nvSpPr>
          <p:cNvPr id="3" name="Content Placeholder 2">
            <a:extLst>
              <a:ext uri="{FF2B5EF4-FFF2-40B4-BE49-F238E27FC236}">
                <a16:creationId xmlns:a16="http://schemas.microsoft.com/office/drawing/2014/main" id="{79AD70EB-387A-DE06-1F81-944B53718561}"/>
              </a:ext>
            </a:extLst>
          </p:cNvPr>
          <p:cNvSpPr>
            <a:spLocks noGrp="1"/>
          </p:cNvSpPr>
          <p:nvPr>
            <p:ph idx="1"/>
          </p:nvPr>
        </p:nvSpPr>
        <p:spPr/>
        <p:txBody>
          <a:bodyPr/>
          <a:lstStyle/>
          <a:p>
            <a:r>
              <a:rPr lang="sr-Cyrl-RS" dirty="0"/>
              <a:t>МРС и МСФИ утврђују правила за одређене области</a:t>
            </a:r>
          </a:p>
          <a:p>
            <a:pPr lvl="1"/>
            <a:r>
              <a:rPr lang="sr-Cyrl-RS" dirty="0"/>
              <a:t>Нпр. МРС 17 уређује лизинг, МРС 2 залихе, ...</a:t>
            </a:r>
          </a:p>
          <a:p>
            <a:pPr lvl="1"/>
            <a:r>
              <a:rPr lang="sr-Cyrl-RS" dirty="0"/>
              <a:t>Видети листу на сајту Министарства финансија</a:t>
            </a:r>
          </a:p>
          <a:p>
            <a:r>
              <a:rPr lang="sr-Cyrl-RS" dirty="0"/>
              <a:t>МРС важе док их не замене МСФИ</a:t>
            </a:r>
          </a:p>
          <a:p>
            <a:r>
              <a:rPr lang="sr-Cyrl-RS" dirty="0"/>
              <a:t>МСФИ полако замењују МРС</a:t>
            </a:r>
          </a:p>
          <a:p>
            <a:pPr lvl="1"/>
            <a:r>
              <a:rPr lang="sr-Cyrl-RS" dirty="0"/>
              <a:t>Нпр. МСФИ 5 заменио је МРС 35</a:t>
            </a:r>
          </a:p>
        </p:txBody>
      </p:sp>
    </p:spTree>
    <p:extLst>
      <p:ext uri="{BB962C8B-B14F-4D97-AF65-F5344CB8AC3E}">
        <p14:creationId xmlns:p14="http://schemas.microsoft.com/office/powerpoint/2010/main" val="37047586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3913A-88EE-603F-9A79-9E51A08C28E9}"/>
              </a:ext>
            </a:extLst>
          </p:cNvPr>
          <p:cNvSpPr>
            <a:spLocks noGrp="1"/>
          </p:cNvSpPr>
          <p:nvPr>
            <p:ph type="title"/>
          </p:nvPr>
        </p:nvSpPr>
        <p:spPr>
          <a:xfrm>
            <a:off x="838200" y="365125"/>
            <a:ext cx="10515600" cy="1325563"/>
          </a:xfrm>
        </p:spPr>
        <p:txBody>
          <a:bodyPr/>
          <a:lstStyle/>
          <a:p>
            <a:r>
              <a:rPr lang="sr-Cyrl-RS" dirty="0"/>
              <a:t>МСФИ за МСП</a:t>
            </a:r>
            <a:endParaRPr lang="en-US" dirty="0"/>
          </a:p>
        </p:txBody>
      </p:sp>
      <p:sp>
        <p:nvSpPr>
          <p:cNvPr id="3" name="Content Placeholder 2">
            <a:extLst>
              <a:ext uri="{FF2B5EF4-FFF2-40B4-BE49-F238E27FC236}">
                <a16:creationId xmlns:a16="http://schemas.microsoft.com/office/drawing/2014/main" id="{FC2EA13C-5BBB-25D0-5E7F-6664278DD554}"/>
              </a:ext>
            </a:extLst>
          </p:cNvPr>
          <p:cNvSpPr>
            <a:spLocks noGrp="1"/>
          </p:cNvSpPr>
          <p:nvPr>
            <p:ph idx="1"/>
          </p:nvPr>
        </p:nvSpPr>
        <p:spPr>
          <a:xfrm>
            <a:off x="838200" y="1825625"/>
            <a:ext cx="10515600" cy="4351338"/>
          </a:xfrm>
        </p:spPr>
        <p:txBody>
          <a:bodyPr>
            <a:normAutofit/>
          </a:bodyPr>
          <a:lstStyle/>
          <a:p>
            <a:r>
              <a:rPr lang="sr-Cyrl-RS" dirty="0"/>
              <a:t>МСФИ за мала и средња предузећа (МСП) (</a:t>
            </a:r>
            <a:r>
              <a:rPr lang="en-GB" dirty="0"/>
              <a:t>"</a:t>
            </a:r>
            <a:r>
              <a:rPr lang="en-GB" dirty="0" err="1"/>
              <a:t>Сл</a:t>
            </a:r>
            <a:r>
              <a:rPr lang="en-GB" dirty="0"/>
              <a:t>. </a:t>
            </a:r>
            <a:r>
              <a:rPr lang="en-GB" dirty="0" err="1"/>
              <a:t>гласник</a:t>
            </a:r>
            <a:r>
              <a:rPr lang="en-GB" dirty="0"/>
              <a:t> РС", </a:t>
            </a:r>
            <a:r>
              <a:rPr lang="en-GB" dirty="0" err="1"/>
              <a:t>бр</a:t>
            </a:r>
            <a:r>
              <a:rPr lang="en-GB" dirty="0"/>
              <a:t>. 83/2018</a:t>
            </a:r>
            <a:r>
              <a:rPr lang="sr-Cyrl-RS" dirty="0"/>
              <a:t>) представљају поједностављену верзију пуног МСФИ, прилагођену потребама и могућностима малих и средњих предузећа. </a:t>
            </a:r>
          </a:p>
          <a:p>
            <a:r>
              <a:rPr lang="sr-Cyrl-RS" dirty="0"/>
              <a:t>Циљ ових стандарда је смањење сложености и извештајног оптерећења тако да истовремено обезбеђују транспарентан  и упоредив, али  једноставнији оквира за финансијско извештавање.</a:t>
            </a:r>
            <a:endParaRPr lang="en-US" dirty="0"/>
          </a:p>
          <a:p>
            <a:endParaRPr lang="en-US" dirty="0"/>
          </a:p>
        </p:txBody>
      </p:sp>
    </p:spTree>
    <p:extLst>
      <p:ext uri="{BB962C8B-B14F-4D97-AF65-F5344CB8AC3E}">
        <p14:creationId xmlns:p14="http://schemas.microsoft.com/office/powerpoint/2010/main" val="40282371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DF775-FBB9-E4AA-A7CD-4BA4B1548955}"/>
              </a:ext>
            </a:extLst>
          </p:cNvPr>
          <p:cNvSpPr>
            <a:spLocks noGrp="1"/>
          </p:cNvSpPr>
          <p:nvPr>
            <p:ph type="title"/>
          </p:nvPr>
        </p:nvSpPr>
        <p:spPr>
          <a:xfrm>
            <a:off x="838200" y="365125"/>
            <a:ext cx="10515600" cy="1325563"/>
          </a:xfrm>
        </p:spPr>
        <p:txBody>
          <a:bodyPr/>
          <a:lstStyle/>
          <a:p>
            <a:r>
              <a:rPr lang="sr-Cyrl-RS" dirty="0"/>
              <a:t>Обавеза примене међународних стандарда</a:t>
            </a:r>
            <a:endParaRPr lang="en-US" dirty="0"/>
          </a:p>
        </p:txBody>
      </p:sp>
      <p:sp>
        <p:nvSpPr>
          <p:cNvPr id="3" name="Content Placeholder 2">
            <a:extLst>
              <a:ext uri="{FF2B5EF4-FFF2-40B4-BE49-F238E27FC236}">
                <a16:creationId xmlns:a16="http://schemas.microsoft.com/office/drawing/2014/main" id="{58B659A2-0183-35A8-7C05-D40F61B58C92}"/>
              </a:ext>
            </a:extLst>
          </p:cNvPr>
          <p:cNvSpPr>
            <a:spLocks noGrp="1"/>
          </p:cNvSpPr>
          <p:nvPr>
            <p:ph idx="1"/>
          </p:nvPr>
        </p:nvSpPr>
        <p:spPr>
          <a:xfrm>
            <a:off x="838200" y="1825625"/>
            <a:ext cx="10515600" cy="4351338"/>
          </a:xfrm>
        </p:spPr>
        <p:txBody>
          <a:bodyPr/>
          <a:lstStyle/>
          <a:p>
            <a:r>
              <a:rPr lang="sr-Cyrl-RS" dirty="0"/>
              <a:t>Према српском Закону о рачуноводству (члан 24), велика правна лица, лица која су дужна да припремају консолидоване финансијске извештаје (матична предузећа), јавна предузећа, или предузећа која се припремају да постану јавна, у обавези су да примењују Међународне стандарде финансијског извештавања за признавање, мерење, презентацију и обелодањивање ставки у својим финансијским извештајима, без обзира на величину. </a:t>
            </a:r>
          </a:p>
          <a:p>
            <a:r>
              <a:rPr lang="sr-Cyrl-RS" dirty="0"/>
              <a:t>МСП у Србији су дужна да примењују МСФИ за МСП (члан 25 </a:t>
            </a:r>
            <a:r>
              <a:rPr lang="sr-Cyrl-RS" dirty="0" err="1"/>
              <a:t>ЗоР</a:t>
            </a:r>
            <a:r>
              <a:rPr lang="sr-Cyrl-RS" dirty="0"/>
              <a:t>).</a:t>
            </a:r>
            <a:endParaRPr lang="en-US" dirty="0"/>
          </a:p>
          <a:p>
            <a:endParaRPr lang="en-US" dirty="0"/>
          </a:p>
        </p:txBody>
      </p:sp>
    </p:spTree>
    <p:extLst>
      <p:ext uri="{BB962C8B-B14F-4D97-AF65-F5344CB8AC3E}">
        <p14:creationId xmlns:p14="http://schemas.microsoft.com/office/powerpoint/2010/main" val="20019236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AF76F-4666-E302-A999-EE8F42655F02}"/>
              </a:ext>
            </a:extLst>
          </p:cNvPr>
          <p:cNvSpPr>
            <a:spLocks noGrp="1"/>
          </p:cNvSpPr>
          <p:nvPr>
            <p:ph type="title"/>
          </p:nvPr>
        </p:nvSpPr>
        <p:spPr>
          <a:xfrm>
            <a:off x="838200" y="365125"/>
            <a:ext cx="10515600" cy="1325563"/>
          </a:xfrm>
        </p:spPr>
        <p:txBody>
          <a:bodyPr/>
          <a:lstStyle/>
          <a:p>
            <a:r>
              <a:rPr lang="sr-Cyrl-RS" dirty="0"/>
              <a:t>Међународни стандарди ревизије (МСР)</a:t>
            </a:r>
            <a:endParaRPr lang="en-US" dirty="0"/>
          </a:p>
        </p:txBody>
      </p:sp>
      <p:sp>
        <p:nvSpPr>
          <p:cNvPr id="3" name="Content Placeholder 2">
            <a:extLst>
              <a:ext uri="{FF2B5EF4-FFF2-40B4-BE49-F238E27FC236}">
                <a16:creationId xmlns:a16="http://schemas.microsoft.com/office/drawing/2014/main" id="{DA12F3C2-3552-C152-210E-55995A7B5BD5}"/>
              </a:ext>
            </a:extLst>
          </p:cNvPr>
          <p:cNvSpPr>
            <a:spLocks noGrp="1"/>
          </p:cNvSpPr>
          <p:nvPr>
            <p:ph idx="1"/>
          </p:nvPr>
        </p:nvSpPr>
        <p:spPr>
          <a:xfrm>
            <a:off x="838200" y="1825625"/>
            <a:ext cx="10515600" cy="4351338"/>
          </a:xfrm>
        </p:spPr>
        <p:txBody>
          <a:bodyPr/>
          <a:lstStyle/>
          <a:p>
            <a:r>
              <a:rPr lang="sr-Cyrl-RS" dirty="0"/>
              <a:t>Међународни стандарди ревизије (МСР) су професионални стандарди које развија Међународни тело (IAASB) за спровођење ревизија финансијских извештаја. </a:t>
            </a:r>
          </a:p>
          <a:p>
            <a:r>
              <a:rPr lang="sr-Cyrl-RS" dirty="0"/>
              <a:t>Ови стандарди пружају оквир који ревизори следе при ревизији финансијске документације и извештаја, обезбеђујући да се ревизије спроводе са конзистентношћу, транспарентношћу и високим квалитетом широм света.</a:t>
            </a:r>
            <a:endParaRPr lang="en-US" dirty="0"/>
          </a:p>
          <a:p>
            <a:endParaRPr lang="en-US" dirty="0"/>
          </a:p>
        </p:txBody>
      </p:sp>
    </p:spTree>
    <p:extLst>
      <p:ext uri="{BB962C8B-B14F-4D97-AF65-F5344CB8AC3E}">
        <p14:creationId xmlns:p14="http://schemas.microsoft.com/office/powerpoint/2010/main" val="9999858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86E4B5-F0B6-F71E-83FC-F6F99141A1D4}"/>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7C4809B2-1284-AADE-E003-5E91E8BF6116}"/>
              </a:ext>
            </a:extLst>
          </p:cNvPr>
          <p:cNvSpPr>
            <a:spLocks noGrp="1"/>
          </p:cNvSpPr>
          <p:nvPr>
            <p:ph type="body" sz="quarter" idx="10"/>
          </p:nvPr>
        </p:nvSpPr>
        <p:spPr>
          <a:xfrm>
            <a:off x="875093" y="1091414"/>
            <a:ext cx="5732462" cy="1089529"/>
          </a:xfrm>
        </p:spPr>
        <p:txBody>
          <a:bodyPr/>
          <a:lstStyle/>
          <a:p>
            <a:r>
              <a:rPr lang="sr-Cyrl-RS" dirty="0"/>
              <a:t>Рачуноводствена професија</a:t>
            </a:r>
            <a:endParaRPr lang="en-GB" dirty="0"/>
          </a:p>
        </p:txBody>
      </p:sp>
    </p:spTree>
    <p:extLst>
      <p:ext uri="{BB962C8B-B14F-4D97-AF65-F5344CB8AC3E}">
        <p14:creationId xmlns:p14="http://schemas.microsoft.com/office/powerpoint/2010/main" val="38593073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26A63-5883-4C10-8BEF-640AC4268811}"/>
              </a:ext>
            </a:extLst>
          </p:cNvPr>
          <p:cNvSpPr>
            <a:spLocks noGrp="1"/>
          </p:cNvSpPr>
          <p:nvPr>
            <p:ph type="title"/>
          </p:nvPr>
        </p:nvSpPr>
        <p:spPr>
          <a:xfrm>
            <a:off x="838200" y="365125"/>
            <a:ext cx="10515600" cy="1325563"/>
          </a:xfrm>
        </p:spPr>
        <p:txBody>
          <a:bodyPr/>
          <a:lstStyle/>
          <a:p>
            <a:r>
              <a:rPr lang="sr-Cyrl-RS" dirty="0"/>
              <a:t>Циљ</a:t>
            </a:r>
            <a:endParaRPr lang="en-GB" dirty="0"/>
          </a:p>
        </p:txBody>
      </p:sp>
      <p:sp>
        <p:nvSpPr>
          <p:cNvPr id="3" name="Content Placeholder 2">
            <a:extLst>
              <a:ext uri="{FF2B5EF4-FFF2-40B4-BE49-F238E27FC236}">
                <a16:creationId xmlns:a16="http://schemas.microsoft.com/office/drawing/2014/main" id="{C433CA1D-B8CB-42E6-9EBF-69E642A8826A}"/>
              </a:ext>
            </a:extLst>
          </p:cNvPr>
          <p:cNvSpPr>
            <a:spLocks noGrp="1"/>
          </p:cNvSpPr>
          <p:nvPr>
            <p:ph idx="1"/>
          </p:nvPr>
        </p:nvSpPr>
        <p:spPr>
          <a:xfrm>
            <a:off x="838200" y="1825625"/>
            <a:ext cx="10515600" cy="4351338"/>
          </a:xfrm>
        </p:spPr>
        <p:txBody>
          <a:bodyPr>
            <a:normAutofit/>
          </a:bodyPr>
          <a:lstStyle/>
          <a:p>
            <a:pPr marL="0" indent="0">
              <a:buNone/>
            </a:pPr>
            <a:r>
              <a:rPr lang="sr-Cyrl-RS" dirty="0"/>
              <a:t>Намењено пре свега стечајним управницима по струци имају широко предзнање о рачуноводству!</a:t>
            </a:r>
          </a:p>
          <a:p>
            <a:endParaRPr lang="sr-Cyrl-RS" dirty="0"/>
          </a:p>
          <a:p>
            <a:r>
              <a:rPr lang="ru-RU" dirty="0"/>
              <a:t>Користан материјал за припрему испита – покрива велики део захтева у области рачуноводства према </a:t>
            </a:r>
            <a:r>
              <a:rPr lang="ru-RU" b="1" dirty="0"/>
              <a:t>Правилнику о програму и начину полагања стручног испита</a:t>
            </a:r>
          </a:p>
          <a:p>
            <a:endParaRPr lang="ru-RU" dirty="0">
              <a:solidFill>
                <a:srgbClr val="636466"/>
              </a:solidFill>
              <a:latin typeface="Open Sans" panose="020B0606030504020204" pitchFamily="34" charset="0"/>
            </a:endParaRPr>
          </a:p>
          <a:p>
            <a:r>
              <a:rPr lang="ru-RU" dirty="0"/>
              <a:t>Осве</a:t>
            </a:r>
            <a:r>
              <a:rPr lang="sr-Cyrl-RS" dirty="0"/>
              <a:t>жити знање</a:t>
            </a:r>
            <a:endParaRPr lang="ru-RU" dirty="0"/>
          </a:p>
        </p:txBody>
      </p:sp>
    </p:spTree>
    <p:extLst>
      <p:ext uri="{BB962C8B-B14F-4D97-AF65-F5344CB8AC3E}">
        <p14:creationId xmlns:p14="http://schemas.microsoft.com/office/powerpoint/2010/main" val="19773345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207A9-DF45-264F-AB47-D675036C6C65}"/>
              </a:ext>
            </a:extLst>
          </p:cNvPr>
          <p:cNvSpPr>
            <a:spLocks noGrp="1"/>
          </p:cNvSpPr>
          <p:nvPr>
            <p:ph type="title"/>
          </p:nvPr>
        </p:nvSpPr>
        <p:spPr/>
        <p:txBody>
          <a:bodyPr/>
          <a:lstStyle/>
          <a:p>
            <a:r>
              <a:rPr lang="sr-Cyrl-RS" dirty="0"/>
              <a:t>Рачуноводствена професија у РС</a:t>
            </a:r>
            <a:endParaRPr lang="en-US" dirty="0"/>
          </a:p>
        </p:txBody>
      </p:sp>
      <p:sp>
        <p:nvSpPr>
          <p:cNvPr id="3" name="Content Placeholder 2">
            <a:extLst>
              <a:ext uri="{FF2B5EF4-FFF2-40B4-BE49-F238E27FC236}">
                <a16:creationId xmlns:a16="http://schemas.microsoft.com/office/drawing/2014/main" id="{0A277A6E-63EC-2841-BA98-CAED2C33FA14}"/>
              </a:ext>
            </a:extLst>
          </p:cNvPr>
          <p:cNvSpPr>
            <a:spLocks noGrp="1"/>
          </p:cNvSpPr>
          <p:nvPr>
            <p:ph idx="1"/>
          </p:nvPr>
        </p:nvSpPr>
        <p:spPr/>
        <p:txBody>
          <a:bodyPr>
            <a:normAutofit fontScale="85000" lnSpcReduction="20000"/>
          </a:bodyPr>
          <a:lstStyle/>
          <a:p>
            <a:pPr marL="228600" lvl="1" algn="just">
              <a:spcBef>
                <a:spcPts val="1000"/>
              </a:spcBef>
            </a:pPr>
            <a:r>
              <a:rPr lang="ru-RU" sz="2800" dirty="0"/>
              <a:t>Професија рачуновођа минимално регулисана;</a:t>
            </a:r>
          </a:p>
          <a:p>
            <a:pPr marL="228600" lvl="1" algn="just">
              <a:spcBef>
                <a:spcPts val="1000"/>
              </a:spcBef>
            </a:pPr>
            <a:r>
              <a:rPr lang="ru-RU" sz="2800" dirty="0"/>
              <a:t>Важећи и нови ЗоР не прописују услове који би значајно ограничили приступ професији;</a:t>
            </a:r>
          </a:p>
          <a:p>
            <a:pPr marL="228600" lvl="1" algn="just">
              <a:spcBef>
                <a:spcPts val="1000"/>
              </a:spcBef>
            </a:pPr>
            <a:r>
              <a:rPr lang="ru-RU" sz="2800" dirty="0"/>
              <a:t>У складу са новим ЗоР, привредни субјекти могу интерно организовати рачуноводствено пословање или поверити пружање ових услуга трећем лицу:</a:t>
            </a:r>
          </a:p>
          <a:p>
            <a:pPr marL="685800" lvl="2" algn="just">
              <a:spcBef>
                <a:spcPts val="1000"/>
              </a:spcBef>
            </a:pPr>
            <a:r>
              <a:rPr lang="ru-RU" sz="2400" dirty="0"/>
              <a:t>регистрованом у </a:t>
            </a:r>
            <a:r>
              <a:rPr lang="ru-RU" sz="2400" b="1" u="sng" dirty="0"/>
              <a:t>Регистру пружалаца рачуноводствених услуга (АПР);</a:t>
            </a:r>
          </a:p>
          <a:p>
            <a:pPr marL="685800" lvl="2" algn="just">
              <a:spcBef>
                <a:spcPts val="1000"/>
              </a:spcBef>
            </a:pPr>
            <a:r>
              <a:rPr lang="ru-RU" sz="2400" dirty="0"/>
              <a:t>које има дозволу за пружање предметних услуга коју издаје Комора ревизора</a:t>
            </a:r>
          </a:p>
          <a:p>
            <a:pPr marL="228600" lvl="1" algn="just">
              <a:spcBef>
                <a:spcPts val="1000"/>
              </a:spcBef>
            </a:pPr>
            <a:r>
              <a:rPr lang="ru-RU" sz="2800" dirty="0"/>
              <a:t>Предуслови за издавање дозволе су минимални:</a:t>
            </a:r>
          </a:p>
          <a:p>
            <a:pPr marL="685800" lvl="2" algn="just">
              <a:spcBef>
                <a:spcPts val="1000"/>
              </a:spcBef>
            </a:pPr>
            <a:r>
              <a:rPr lang="ru-RU" sz="2400" b="1" u="sng" dirty="0"/>
              <a:t>регистрована претежна делатност за пружање рачуноводствених услуга (АПР);</a:t>
            </a:r>
          </a:p>
          <a:p>
            <a:pPr marL="685800" lvl="2" algn="just">
              <a:spcBef>
                <a:spcPts val="1000"/>
              </a:spcBef>
            </a:pPr>
            <a:r>
              <a:rPr lang="ru-RU" sz="2400" dirty="0"/>
              <a:t>најмање један запослени у радном односу са пуним радним временом и са </a:t>
            </a:r>
            <a:r>
              <a:rPr lang="ru-RU" sz="2400" b="1" dirty="0">
                <a:solidFill>
                  <a:srgbClr val="FF0000"/>
                </a:solidFill>
              </a:rPr>
              <a:t>професионалним звањем </a:t>
            </a:r>
            <a:r>
              <a:rPr lang="ru-RU" sz="2400" dirty="0"/>
              <a:t>у области рачуноводства или ревизије, стечено код чланице </a:t>
            </a:r>
            <a:r>
              <a:rPr lang="en-GB" sz="2400" dirty="0"/>
              <a:t>IFAC</a:t>
            </a:r>
            <a:endParaRPr lang="ru-RU" sz="2400" dirty="0"/>
          </a:p>
        </p:txBody>
      </p:sp>
    </p:spTree>
    <p:extLst>
      <p:ext uri="{BB962C8B-B14F-4D97-AF65-F5344CB8AC3E}">
        <p14:creationId xmlns:p14="http://schemas.microsoft.com/office/powerpoint/2010/main" val="2057839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CDAC7-CE26-864C-8FEE-3C04C177944D}"/>
              </a:ext>
            </a:extLst>
          </p:cNvPr>
          <p:cNvSpPr>
            <a:spLocks noGrp="1"/>
          </p:cNvSpPr>
          <p:nvPr>
            <p:ph type="title"/>
          </p:nvPr>
        </p:nvSpPr>
        <p:spPr/>
        <p:txBody>
          <a:bodyPr/>
          <a:lstStyle/>
          <a:p>
            <a:pPr algn="ctr"/>
            <a:r>
              <a:rPr lang="ru-RU" b="1" dirty="0"/>
              <a:t>Савез рачуновођа и ревизора Србије</a:t>
            </a:r>
            <a:r>
              <a:rPr lang="sr-Latn-RS" b="1" dirty="0"/>
              <a:t>/IFAC</a:t>
            </a:r>
            <a:endParaRPr lang="en-US" dirty="0"/>
          </a:p>
        </p:txBody>
      </p:sp>
      <p:sp>
        <p:nvSpPr>
          <p:cNvPr id="3" name="Content Placeholder 2">
            <a:extLst>
              <a:ext uri="{FF2B5EF4-FFF2-40B4-BE49-F238E27FC236}">
                <a16:creationId xmlns:a16="http://schemas.microsoft.com/office/drawing/2014/main" id="{028DA74A-D13D-7141-92BA-4842FFBB5BA8}"/>
              </a:ext>
            </a:extLst>
          </p:cNvPr>
          <p:cNvSpPr>
            <a:spLocks noGrp="1"/>
          </p:cNvSpPr>
          <p:nvPr>
            <p:ph idx="1"/>
          </p:nvPr>
        </p:nvSpPr>
        <p:spPr/>
        <p:txBody>
          <a:bodyPr>
            <a:normAutofit/>
          </a:bodyPr>
          <a:lstStyle/>
          <a:p>
            <a:pPr algn="just"/>
            <a:r>
              <a:rPr lang="ru-RU" dirty="0"/>
              <a:t>Савез рачуновођа и ревизора Србије (СРРС) је професионално удружење које је чланица </a:t>
            </a:r>
            <a:r>
              <a:rPr lang="sr-Latn-RS" dirty="0"/>
              <a:t>IFAC;</a:t>
            </a:r>
          </a:p>
          <a:p>
            <a:pPr algn="just"/>
            <a:r>
              <a:rPr lang="ru-RU" dirty="0"/>
              <a:t>У Србији у складу са важећим и новим ЗоР није обавезно чланство рачуновођа у професионалним удружењима;</a:t>
            </a:r>
            <a:endParaRPr lang="sr-Latn-RS" dirty="0"/>
          </a:p>
          <a:p>
            <a:pPr algn="just"/>
            <a:r>
              <a:rPr lang="sr-Latn-RS" dirty="0"/>
              <a:t>IFAC </a:t>
            </a:r>
            <a:r>
              <a:rPr lang="sr-Cyrl-RS" dirty="0"/>
              <a:t>- међународно непрофитно удружење професионалних рачуновођа;</a:t>
            </a:r>
          </a:p>
          <a:p>
            <a:pPr lvl="1" algn="just"/>
            <a:r>
              <a:rPr lang="sr-Cyrl-RS" dirty="0"/>
              <a:t>Чланице су професионална удружења рачуновођа; најважнији услов за чланство – национално удружење која ужива углед у оквиру јурисдикције у којој спроводи своје делатности.</a:t>
            </a:r>
          </a:p>
        </p:txBody>
      </p:sp>
    </p:spTree>
    <p:extLst>
      <p:ext uri="{BB962C8B-B14F-4D97-AF65-F5344CB8AC3E}">
        <p14:creationId xmlns:p14="http://schemas.microsoft.com/office/powerpoint/2010/main" val="10588853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D8BEB-21B4-7046-8FEB-6333A2309CAE}"/>
              </a:ext>
            </a:extLst>
          </p:cNvPr>
          <p:cNvSpPr>
            <a:spLocks noGrp="1"/>
          </p:cNvSpPr>
          <p:nvPr>
            <p:ph type="title"/>
          </p:nvPr>
        </p:nvSpPr>
        <p:spPr>
          <a:xfrm>
            <a:off x="0" y="3429000"/>
            <a:ext cx="2041958" cy="1600200"/>
          </a:xfrm>
        </p:spPr>
        <p:txBody>
          <a:bodyPr>
            <a:normAutofit fontScale="90000"/>
          </a:bodyPr>
          <a:lstStyle/>
          <a:p>
            <a:r>
              <a:rPr lang="sr-Cyrl-RS" b="1" dirty="0"/>
              <a:t>Аспекти регулисања професије</a:t>
            </a:r>
            <a:br>
              <a:rPr lang="en-GB" b="1" dirty="0"/>
            </a:br>
            <a:br>
              <a:rPr lang="en-GB" b="1" dirty="0"/>
            </a:br>
            <a:r>
              <a:rPr lang="sr-Cyrl-RS" b="1" dirty="0"/>
              <a:t>Рачуновођа </a:t>
            </a:r>
            <a:r>
              <a:rPr lang="en-GB" b="1" dirty="0"/>
              <a:t>vs</a:t>
            </a:r>
            <a:br>
              <a:rPr lang="en-GB" b="1" dirty="0"/>
            </a:br>
            <a:r>
              <a:rPr lang="sr-Cyrl-RS" b="1" dirty="0"/>
              <a:t>Стечајни управник</a:t>
            </a:r>
            <a:br>
              <a:rPr lang="sr-Cyrl-RS" b="1" dirty="0"/>
            </a:br>
            <a:r>
              <a:rPr lang="sr-Cyrl-RS" b="1" dirty="0"/>
              <a:t>
</a:t>
            </a:r>
            <a:endParaRPr lang="en-US" dirty="0"/>
          </a:p>
        </p:txBody>
      </p:sp>
      <p:pic>
        <p:nvPicPr>
          <p:cNvPr id="6" name="Content Placeholder 5">
            <a:extLst>
              <a:ext uri="{FF2B5EF4-FFF2-40B4-BE49-F238E27FC236}">
                <a16:creationId xmlns:a16="http://schemas.microsoft.com/office/drawing/2014/main" id="{DB209319-1BA1-5540-8C0C-24A54FC2A2F2}"/>
              </a:ext>
            </a:extLst>
          </p:cNvPr>
          <p:cNvPicPr>
            <a:picLocks noGrp="1" noChangeAspect="1"/>
          </p:cNvPicPr>
          <p:nvPr>
            <p:ph idx="1"/>
          </p:nvPr>
        </p:nvPicPr>
        <p:blipFill>
          <a:blip r:embed="rId2"/>
          <a:stretch>
            <a:fillRect/>
          </a:stretch>
        </p:blipFill>
        <p:spPr>
          <a:xfrm>
            <a:off x="2051954" y="36569"/>
            <a:ext cx="10140046" cy="6649627"/>
          </a:xfrm>
        </p:spPr>
      </p:pic>
      <p:pic>
        <p:nvPicPr>
          <p:cNvPr id="3" name="Content Placeholder 5">
            <a:extLst>
              <a:ext uri="{FF2B5EF4-FFF2-40B4-BE49-F238E27FC236}">
                <a16:creationId xmlns:a16="http://schemas.microsoft.com/office/drawing/2014/main" id="{E556EAEE-300E-584B-A652-06586F24474B}"/>
              </a:ext>
            </a:extLst>
          </p:cNvPr>
          <p:cNvPicPr>
            <a:picLocks noChangeAspect="1"/>
          </p:cNvPicPr>
          <p:nvPr/>
        </p:nvPicPr>
        <p:blipFill>
          <a:blip r:embed="rId2"/>
          <a:srcRect l="45195" t="26698" r="47036" b="65832"/>
          <a:stretch/>
        </p:blipFill>
        <p:spPr>
          <a:xfrm>
            <a:off x="11257512" y="1794934"/>
            <a:ext cx="787732" cy="496711"/>
          </a:xfrm>
          <a:prstGeom prst="rect">
            <a:avLst/>
          </a:prstGeom>
        </p:spPr>
      </p:pic>
      <p:sp>
        <p:nvSpPr>
          <p:cNvPr id="4" name="Rectangle 3">
            <a:extLst>
              <a:ext uri="{FF2B5EF4-FFF2-40B4-BE49-F238E27FC236}">
                <a16:creationId xmlns:a16="http://schemas.microsoft.com/office/drawing/2014/main" id="{4F2DC92B-CB83-A2CF-A601-F2A712BC5CE0}"/>
              </a:ext>
            </a:extLst>
          </p:cNvPr>
          <p:cNvSpPr/>
          <p:nvPr/>
        </p:nvSpPr>
        <p:spPr>
          <a:xfrm>
            <a:off x="10488706" y="161365"/>
            <a:ext cx="758810" cy="44106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152698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C6776-6F58-F94B-8E71-3E298EE849EC}"/>
              </a:ext>
            </a:extLst>
          </p:cNvPr>
          <p:cNvSpPr>
            <a:spLocks noGrp="1"/>
          </p:cNvSpPr>
          <p:nvPr>
            <p:ph type="title"/>
          </p:nvPr>
        </p:nvSpPr>
        <p:spPr/>
        <p:txBody>
          <a:bodyPr>
            <a:normAutofit/>
          </a:bodyPr>
          <a:lstStyle/>
          <a:p>
            <a:r>
              <a:rPr lang="ru-RU" b="1" dirty="0"/>
              <a:t>Професионална звања</a:t>
            </a:r>
            <a:endParaRPr lang="en-US" dirty="0"/>
          </a:p>
        </p:txBody>
      </p:sp>
      <p:sp>
        <p:nvSpPr>
          <p:cNvPr id="3" name="Content Placeholder 2">
            <a:extLst>
              <a:ext uri="{FF2B5EF4-FFF2-40B4-BE49-F238E27FC236}">
                <a16:creationId xmlns:a16="http://schemas.microsoft.com/office/drawing/2014/main" id="{1B0F2BBD-3A6C-CF47-8051-1F6B6CEE4809}"/>
              </a:ext>
            </a:extLst>
          </p:cNvPr>
          <p:cNvSpPr>
            <a:spLocks noGrp="1"/>
          </p:cNvSpPr>
          <p:nvPr>
            <p:ph idx="1"/>
          </p:nvPr>
        </p:nvSpPr>
        <p:spPr/>
        <p:txBody>
          <a:bodyPr>
            <a:normAutofit/>
          </a:bodyPr>
          <a:lstStyle/>
          <a:p>
            <a:pPr algn="just"/>
            <a:r>
              <a:rPr lang="sr-Cyrl-RS" dirty="0"/>
              <a:t>СРРС диференцира следећа професионална звања:</a:t>
            </a:r>
          </a:p>
          <a:p>
            <a:pPr lvl="1" algn="just"/>
            <a:r>
              <a:rPr lang="sr-Cyrl-RS" dirty="0"/>
              <a:t>Рачуновођа;</a:t>
            </a:r>
          </a:p>
          <a:p>
            <a:pPr lvl="2" algn="just"/>
            <a:r>
              <a:rPr lang="ru-RU" dirty="0"/>
              <a:t>поседује знања, искуства и способности за </a:t>
            </a:r>
            <a:r>
              <a:rPr lang="ru-RU" b="1" u="sng" dirty="0"/>
              <a:t>самостално вођење пословних књига</a:t>
            </a:r>
            <a:r>
              <a:rPr lang="ru-RU" dirty="0"/>
              <a:t> и састављање финансијских извештаја пословних ентитета, предузетника и других правних лица</a:t>
            </a:r>
            <a:endParaRPr lang="sr-Cyrl-RS" dirty="0"/>
          </a:p>
          <a:p>
            <a:pPr lvl="1" algn="just"/>
            <a:r>
              <a:rPr lang="sr-Cyrl-RS" dirty="0"/>
              <a:t>Овлашћени рачуновођа;</a:t>
            </a:r>
          </a:p>
          <a:p>
            <a:pPr lvl="2" algn="just"/>
            <a:r>
              <a:rPr lang="ru-RU" dirty="0"/>
              <a:t>поседује одговарајући ниво знања и искуства за самостално вoђење пословних књига, припремање и састављање финансијских извештаја, послове интерне и екстерне ревизије и контроле и пружања услуга у јавној пракси. </a:t>
            </a:r>
            <a:endParaRPr lang="sr-Cyrl-RS" dirty="0"/>
          </a:p>
          <a:p>
            <a:pPr lvl="1" algn="just"/>
            <a:r>
              <a:rPr lang="sr-Cyrl-RS" dirty="0"/>
              <a:t>Овлашћени јавни рачуновођа;</a:t>
            </a:r>
          </a:p>
          <a:p>
            <a:pPr lvl="2" algn="just"/>
            <a:r>
              <a:rPr lang="ru-RU" dirty="0"/>
              <a:t>одговарајући ниво знања и искуства за самостално вођење пословних књига, припремање и састављање финансијских извештаја сложених пословних система, извештаја ревизије и контроле и пружање услуга у јавној пракси.</a:t>
            </a:r>
            <a:endParaRPr lang="sr-Cyrl-RS" dirty="0"/>
          </a:p>
          <a:p>
            <a:pPr marL="0" indent="0" algn="just">
              <a:buNone/>
            </a:pPr>
            <a:endParaRPr lang="sr-Latn-RS" dirty="0"/>
          </a:p>
        </p:txBody>
      </p:sp>
    </p:spTree>
    <p:extLst>
      <p:ext uri="{BB962C8B-B14F-4D97-AF65-F5344CB8AC3E}">
        <p14:creationId xmlns:p14="http://schemas.microsoft.com/office/powerpoint/2010/main" val="21698330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53643B-59C3-B914-9165-A124714BC26A}"/>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8B993C23-DBC2-0245-5809-965A91036698}"/>
              </a:ext>
            </a:extLst>
          </p:cNvPr>
          <p:cNvSpPr>
            <a:spLocks noGrp="1"/>
          </p:cNvSpPr>
          <p:nvPr>
            <p:ph type="body" sz="quarter" idx="10"/>
          </p:nvPr>
        </p:nvSpPr>
        <p:spPr/>
        <p:txBody>
          <a:bodyPr/>
          <a:lstStyle/>
          <a:p>
            <a:r>
              <a:rPr lang="sr-Cyrl-RS" dirty="0"/>
              <a:t>Кључни појмови</a:t>
            </a:r>
            <a:endParaRPr lang="en-GB" dirty="0"/>
          </a:p>
        </p:txBody>
      </p:sp>
    </p:spTree>
    <p:extLst>
      <p:ext uri="{BB962C8B-B14F-4D97-AF65-F5344CB8AC3E}">
        <p14:creationId xmlns:p14="http://schemas.microsoft.com/office/powerpoint/2010/main" val="27546798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F81FF-6CAD-30A4-87C1-5FC82D80B588}"/>
              </a:ext>
            </a:extLst>
          </p:cNvPr>
          <p:cNvSpPr>
            <a:spLocks noGrp="1"/>
          </p:cNvSpPr>
          <p:nvPr>
            <p:ph type="title"/>
          </p:nvPr>
        </p:nvSpPr>
        <p:spPr>
          <a:xfrm>
            <a:off x="838200" y="365125"/>
            <a:ext cx="10515600" cy="1325563"/>
          </a:xfrm>
        </p:spPr>
        <p:txBody>
          <a:bodyPr/>
          <a:lstStyle/>
          <a:p>
            <a:r>
              <a:rPr lang="sr-Cyrl-RS" dirty="0"/>
              <a:t>Имовина предузећа</a:t>
            </a:r>
            <a:endParaRPr lang="en-US" dirty="0"/>
          </a:p>
        </p:txBody>
      </p:sp>
      <p:sp>
        <p:nvSpPr>
          <p:cNvPr id="3" name="Content Placeholder 2">
            <a:extLst>
              <a:ext uri="{FF2B5EF4-FFF2-40B4-BE49-F238E27FC236}">
                <a16:creationId xmlns:a16="http://schemas.microsoft.com/office/drawing/2014/main" id="{4F1B3C65-5A6D-03D7-B501-1EDF6C1FE556}"/>
              </a:ext>
            </a:extLst>
          </p:cNvPr>
          <p:cNvSpPr>
            <a:spLocks noGrp="1"/>
          </p:cNvSpPr>
          <p:nvPr>
            <p:ph idx="1"/>
          </p:nvPr>
        </p:nvSpPr>
        <p:spPr>
          <a:xfrm>
            <a:off x="838200" y="1825625"/>
            <a:ext cx="10515600" cy="4351338"/>
          </a:xfrm>
        </p:spPr>
        <p:txBody>
          <a:bodyPr/>
          <a:lstStyle/>
          <a:p>
            <a:r>
              <a:rPr lang="en-GB" dirty="0" err="1"/>
              <a:t>Имовина</a:t>
            </a:r>
            <a:r>
              <a:rPr lang="en-GB" dirty="0"/>
              <a:t> </a:t>
            </a:r>
            <a:r>
              <a:rPr lang="en-GB" dirty="0" err="1"/>
              <a:t>предузећа</a:t>
            </a:r>
            <a:r>
              <a:rPr lang="en-GB" dirty="0"/>
              <a:t> </a:t>
            </a:r>
            <a:r>
              <a:rPr lang="en-GB" dirty="0" err="1"/>
              <a:t>може</a:t>
            </a:r>
            <a:r>
              <a:rPr lang="en-GB" dirty="0"/>
              <a:t> </a:t>
            </a:r>
            <a:r>
              <a:rPr lang="en-GB" dirty="0" err="1"/>
              <a:t>се</a:t>
            </a:r>
            <a:r>
              <a:rPr lang="en-GB" dirty="0"/>
              <a:t> </a:t>
            </a:r>
            <a:r>
              <a:rPr lang="en-GB" dirty="0" err="1"/>
              <a:t>посматрати</a:t>
            </a:r>
            <a:r>
              <a:rPr lang="en-GB" dirty="0"/>
              <a:t> </a:t>
            </a:r>
            <a:r>
              <a:rPr lang="en-GB" dirty="0" err="1"/>
              <a:t>кроз</a:t>
            </a:r>
            <a:r>
              <a:rPr lang="en-GB" dirty="0"/>
              <a:t> </a:t>
            </a:r>
            <a:r>
              <a:rPr lang="en-GB" dirty="0" err="1"/>
              <a:t>активу</a:t>
            </a:r>
            <a:r>
              <a:rPr lang="en-GB" dirty="0"/>
              <a:t> и </a:t>
            </a:r>
            <a:r>
              <a:rPr lang="en-GB" dirty="0" err="1"/>
              <a:t>пасиву</a:t>
            </a:r>
            <a:r>
              <a:rPr lang="en-GB" dirty="0"/>
              <a:t>, </a:t>
            </a:r>
            <a:r>
              <a:rPr lang="en-GB" dirty="0" err="1"/>
              <a:t>које</a:t>
            </a:r>
            <a:r>
              <a:rPr lang="en-GB" dirty="0"/>
              <a:t> </a:t>
            </a:r>
            <a:r>
              <a:rPr lang="en-GB" dirty="0" err="1"/>
              <a:t>пружају</a:t>
            </a:r>
            <a:r>
              <a:rPr lang="en-GB" dirty="0"/>
              <a:t> </a:t>
            </a:r>
            <a:r>
              <a:rPr lang="en-GB" dirty="0" err="1"/>
              <a:t>различите</a:t>
            </a:r>
            <a:r>
              <a:rPr lang="en-GB" dirty="0"/>
              <a:t> </a:t>
            </a:r>
            <a:r>
              <a:rPr lang="en-GB" dirty="0" err="1"/>
              <a:t>увиде</a:t>
            </a:r>
            <a:r>
              <a:rPr lang="en-GB" dirty="0"/>
              <a:t> у </a:t>
            </a:r>
            <a:r>
              <a:rPr lang="en-GB" dirty="0" err="1"/>
              <a:t>њену</a:t>
            </a:r>
            <a:r>
              <a:rPr lang="en-GB" dirty="0"/>
              <a:t> </a:t>
            </a:r>
            <a:r>
              <a:rPr lang="en-GB" dirty="0" err="1"/>
              <a:t>структуру</a:t>
            </a:r>
            <a:r>
              <a:rPr lang="en-GB" dirty="0"/>
              <a:t>. </a:t>
            </a:r>
            <a:endParaRPr lang="sr-Cyrl-RS" dirty="0"/>
          </a:p>
          <a:p>
            <a:r>
              <a:rPr lang="en-GB" dirty="0" err="1"/>
              <a:t>Актива</a:t>
            </a:r>
            <a:r>
              <a:rPr lang="en-GB" dirty="0"/>
              <a:t> </a:t>
            </a:r>
            <a:r>
              <a:rPr lang="en-GB" dirty="0" err="1"/>
              <a:t>представља</a:t>
            </a:r>
            <a:r>
              <a:rPr lang="en-GB" dirty="0"/>
              <a:t> </a:t>
            </a:r>
            <a:r>
              <a:rPr lang="en-GB" dirty="0" err="1"/>
              <a:t>имовину</a:t>
            </a:r>
            <a:r>
              <a:rPr lang="en-GB" dirty="0"/>
              <a:t> </a:t>
            </a:r>
            <a:r>
              <a:rPr lang="en-GB" dirty="0" err="1"/>
              <a:t>према</a:t>
            </a:r>
            <a:r>
              <a:rPr lang="en-GB" dirty="0"/>
              <a:t> </a:t>
            </a:r>
            <a:r>
              <a:rPr lang="en-GB" dirty="0" err="1"/>
              <a:t>облику</a:t>
            </a:r>
            <a:r>
              <a:rPr lang="en-GB" dirty="0"/>
              <a:t> и </a:t>
            </a:r>
            <a:r>
              <a:rPr lang="en-GB" dirty="0" err="1"/>
              <a:t>одговара</a:t>
            </a:r>
            <a:r>
              <a:rPr lang="en-GB" dirty="0"/>
              <a:t> </a:t>
            </a:r>
            <a:r>
              <a:rPr lang="en-GB" dirty="0" err="1"/>
              <a:t>на</a:t>
            </a:r>
            <a:r>
              <a:rPr lang="en-GB" dirty="0"/>
              <a:t> </a:t>
            </a:r>
            <a:r>
              <a:rPr lang="en-GB" dirty="0" err="1"/>
              <a:t>питање</a:t>
            </a:r>
            <a:r>
              <a:rPr lang="en-GB" dirty="0"/>
              <a:t> у </a:t>
            </a:r>
            <a:r>
              <a:rPr lang="en-GB" dirty="0" err="1"/>
              <a:t>ком</a:t>
            </a:r>
            <a:r>
              <a:rPr lang="en-GB" dirty="0"/>
              <a:t> </a:t>
            </a:r>
            <a:r>
              <a:rPr lang="en-GB" dirty="0" err="1"/>
              <a:t>се</a:t>
            </a:r>
            <a:r>
              <a:rPr lang="en-GB" dirty="0"/>
              <a:t> </a:t>
            </a:r>
            <a:r>
              <a:rPr lang="en-GB" dirty="0" err="1"/>
              <a:t>облику</a:t>
            </a:r>
            <a:r>
              <a:rPr lang="en-GB" dirty="0"/>
              <a:t> </a:t>
            </a:r>
            <a:r>
              <a:rPr lang="en-GB" dirty="0" err="1"/>
              <a:t>та</a:t>
            </a:r>
            <a:r>
              <a:rPr lang="en-GB" dirty="0"/>
              <a:t> </a:t>
            </a:r>
            <a:r>
              <a:rPr lang="en-GB" dirty="0" err="1"/>
              <a:t>имовина</a:t>
            </a:r>
            <a:r>
              <a:rPr lang="en-GB" dirty="0"/>
              <a:t> </a:t>
            </a:r>
            <a:r>
              <a:rPr lang="en-GB" dirty="0" err="1"/>
              <a:t>налази</a:t>
            </a:r>
            <a:r>
              <a:rPr lang="en-GB" dirty="0"/>
              <a:t>, </a:t>
            </a:r>
            <a:r>
              <a:rPr lang="en-GB" dirty="0" err="1"/>
              <a:t>било</a:t>
            </a:r>
            <a:r>
              <a:rPr lang="en-GB" dirty="0"/>
              <a:t> </a:t>
            </a:r>
            <a:r>
              <a:rPr lang="en-GB" dirty="0" err="1"/>
              <a:t>да</a:t>
            </a:r>
            <a:r>
              <a:rPr lang="en-GB" dirty="0"/>
              <a:t> </a:t>
            </a:r>
            <a:r>
              <a:rPr lang="en-GB" dirty="0" err="1"/>
              <a:t>је</a:t>
            </a:r>
            <a:r>
              <a:rPr lang="en-GB" dirty="0"/>
              <a:t> </a:t>
            </a:r>
            <a:r>
              <a:rPr lang="en-GB" dirty="0" err="1"/>
              <a:t>реч</a:t>
            </a:r>
            <a:r>
              <a:rPr lang="en-GB" dirty="0"/>
              <a:t> о </a:t>
            </a:r>
            <a:r>
              <a:rPr lang="en-GB" dirty="0" err="1"/>
              <a:t>готовини</a:t>
            </a:r>
            <a:r>
              <a:rPr lang="en-GB" dirty="0"/>
              <a:t>, </a:t>
            </a:r>
            <a:r>
              <a:rPr lang="en-GB" dirty="0" err="1"/>
              <a:t>опреми</a:t>
            </a:r>
            <a:r>
              <a:rPr lang="en-GB" dirty="0"/>
              <a:t>, </a:t>
            </a:r>
            <a:r>
              <a:rPr lang="en-GB" dirty="0" err="1"/>
              <a:t>залихама</a:t>
            </a:r>
            <a:r>
              <a:rPr lang="en-GB" dirty="0"/>
              <a:t> </a:t>
            </a:r>
            <a:r>
              <a:rPr lang="en-GB" dirty="0" err="1"/>
              <a:t>или</a:t>
            </a:r>
            <a:r>
              <a:rPr lang="en-GB" dirty="0"/>
              <a:t> </a:t>
            </a:r>
            <a:r>
              <a:rPr lang="en-GB" dirty="0" err="1"/>
              <a:t>другим</a:t>
            </a:r>
            <a:r>
              <a:rPr lang="en-GB" dirty="0"/>
              <a:t> </a:t>
            </a:r>
            <a:r>
              <a:rPr lang="en-GB" dirty="0" err="1"/>
              <a:t>средствима</a:t>
            </a:r>
            <a:r>
              <a:rPr lang="en-GB" dirty="0"/>
              <a:t>. </a:t>
            </a:r>
            <a:endParaRPr lang="sr-Cyrl-RS" dirty="0"/>
          </a:p>
          <a:p>
            <a:r>
              <a:rPr lang="sr-Cyrl-RS" dirty="0"/>
              <a:t>П</a:t>
            </a:r>
            <a:r>
              <a:rPr lang="en-GB" dirty="0" err="1"/>
              <a:t>асива</a:t>
            </a:r>
            <a:r>
              <a:rPr lang="en-GB" dirty="0"/>
              <a:t> </a:t>
            </a:r>
            <a:r>
              <a:rPr lang="en-GB" dirty="0" err="1"/>
              <a:t>представља</a:t>
            </a:r>
            <a:r>
              <a:rPr lang="en-GB" dirty="0"/>
              <a:t> </a:t>
            </a:r>
            <a:r>
              <a:rPr lang="en-GB" dirty="0" err="1"/>
              <a:t>имовину</a:t>
            </a:r>
            <a:r>
              <a:rPr lang="en-GB" dirty="0"/>
              <a:t> </a:t>
            </a:r>
            <a:r>
              <a:rPr lang="en-GB" dirty="0" err="1"/>
              <a:t>према</a:t>
            </a:r>
            <a:r>
              <a:rPr lang="en-GB" dirty="0"/>
              <a:t> </a:t>
            </a:r>
            <a:r>
              <a:rPr lang="sr-Cyrl-RS" dirty="0"/>
              <a:t>извору финансирања</a:t>
            </a:r>
            <a:r>
              <a:rPr lang="en-GB" dirty="0"/>
              <a:t>, </a:t>
            </a:r>
            <a:r>
              <a:rPr lang="en-GB" dirty="0" err="1"/>
              <a:t>односно</a:t>
            </a:r>
            <a:r>
              <a:rPr lang="en-GB" dirty="0"/>
              <a:t> </a:t>
            </a:r>
            <a:r>
              <a:rPr lang="sr-Cyrl-RS" dirty="0"/>
              <a:t>даје одговор </a:t>
            </a:r>
            <a:r>
              <a:rPr lang="en-GB" dirty="0" err="1"/>
              <a:t>како</a:t>
            </a:r>
            <a:r>
              <a:rPr lang="en-GB" dirty="0"/>
              <a:t> </a:t>
            </a:r>
            <a:r>
              <a:rPr lang="en-GB" dirty="0" err="1"/>
              <a:t>је</a:t>
            </a:r>
            <a:r>
              <a:rPr lang="en-GB" dirty="0"/>
              <a:t> </a:t>
            </a:r>
            <a:r>
              <a:rPr lang="en-GB" dirty="0" err="1"/>
              <a:t>финансирана</a:t>
            </a:r>
            <a:r>
              <a:rPr lang="sr-Cyrl-RS" dirty="0"/>
              <a:t> имовина</a:t>
            </a:r>
            <a:r>
              <a:rPr lang="en-GB" dirty="0"/>
              <a:t>. </a:t>
            </a:r>
            <a:endParaRPr lang="sr-Cyrl-RS" dirty="0"/>
          </a:p>
          <a:p>
            <a:pPr lvl="1"/>
            <a:r>
              <a:rPr lang="en-GB" dirty="0" err="1"/>
              <a:t>Пасива</a:t>
            </a:r>
            <a:r>
              <a:rPr lang="en-GB" dirty="0"/>
              <a:t> </a:t>
            </a:r>
            <a:r>
              <a:rPr lang="en-GB" dirty="0" err="1"/>
              <a:t>показује</a:t>
            </a:r>
            <a:r>
              <a:rPr lang="en-GB" dirty="0"/>
              <a:t> </a:t>
            </a:r>
            <a:r>
              <a:rPr lang="en-GB" dirty="0" err="1"/>
              <a:t>да</a:t>
            </a:r>
            <a:r>
              <a:rPr lang="en-GB" dirty="0"/>
              <a:t> </a:t>
            </a:r>
            <a:r>
              <a:rPr lang="en-GB" dirty="0" err="1"/>
              <a:t>ли</a:t>
            </a:r>
            <a:r>
              <a:rPr lang="en-GB" dirty="0"/>
              <a:t> </a:t>
            </a:r>
            <a:r>
              <a:rPr lang="en-GB" dirty="0" err="1"/>
              <a:t>имовина</a:t>
            </a:r>
            <a:r>
              <a:rPr lang="en-GB" dirty="0"/>
              <a:t> </a:t>
            </a:r>
            <a:r>
              <a:rPr lang="en-GB" dirty="0" err="1"/>
              <a:t>припада</a:t>
            </a:r>
            <a:r>
              <a:rPr lang="en-GB" dirty="0"/>
              <a:t> </a:t>
            </a:r>
            <a:r>
              <a:rPr lang="en-GB" dirty="0" err="1"/>
              <a:t>власницима</a:t>
            </a:r>
            <a:r>
              <a:rPr lang="en-GB" dirty="0"/>
              <a:t> </a:t>
            </a:r>
            <a:r>
              <a:rPr lang="en-GB" dirty="0" err="1"/>
              <a:t>предузећа</a:t>
            </a:r>
            <a:r>
              <a:rPr lang="en-GB" dirty="0"/>
              <a:t> </a:t>
            </a:r>
            <a:r>
              <a:rPr lang="en-GB" dirty="0" err="1"/>
              <a:t>или</a:t>
            </a:r>
            <a:r>
              <a:rPr lang="en-GB" dirty="0"/>
              <a:t> </a:t>
            </a:r>
            <a:r>
              <a:rPr lang="en-GB" dirty="0" err="1"/>
              <a:t>је</a:t>
            </a:r>
            <a:r>
              <a:rPr lang="en-GB" dirty="0"/>
              <a:t> </a:t>
            </a:r>
            <a:r>
              <a:rPr lang="en-GB" dirty="0" err="1"/>
              <a:t>финансирана</a:t>
            </a:r>
            <a:r>
              <a:rPr lang="en-GB" dirty="0"/>
              <a:t> </a:t>
            </a:r>
            <a:r>
              <a:rPr lang="en-GB" dirty="0" err="1"/>
              <a:t>из</a:t>
            </a:r>
            <a:r>
              <a:rPr lang="en-GB" dirty="0"/>
              <a:t> </a:t>
            </a:r>
            <a:r>
              <a:rPr lang="en-GB" dirty="0" err="1"/>
              <a:t>обавеза</a:t>
            </a:r>
            <a:r>
              <a:rPr lang="en-GB" dirty="0"/>
              <a:t> </a:t>
            </a:r>
            <a:r>
              <a:rPr lang="en-GB" dirty="0" err="1"/>
              <a:t>према</a:t>
            </a:r>
            <a:r>
              <a:rPr lang="en-GB" dirty="0"/>
              <a:t> </a:t>
            </a:r>
            <a:r>
              <a:rPr lang="en-GB" dirty="0" err="1"/>
              <a:t>повериоцима</a:t>
            </a:r>
            <a:r>
              <a:rPr lang="en-GB" dirty="0"/>
              <a:t> и </a:t>
            </a:r>
            <a:r>
              <a:rPr lang="en-GB" dirty="0" err="1"/>
              <a:t>трећим</a:t>
            </a:r>
            <a:r>
              <a:rPr lang="en-GB" dirty="0"/>
              <a:t> </a:t>
            </a:r>
            <a:r>
              <a:rPr lang="en-GB" dirty="0" err="1"/>
              <a:t>лицима</a:t>
            </a:r>
            <a:r>
              <a:rPr lang="en-GB" dirty="0"/>
              <a:t>.</a:t>
            </a:r>
            <a:endParaRPr lang="en-US" dirty="0"/>
          </a:p>
          <a:p>
            <a:endParaRPr lang="en-US" dirty="0"/>
          </a:p>
        </p:txBody>
      </p:sp>
    </p:spTree>
    <p:extLst>
      <p:ext uri="{BB962C8B-B14F-4D97-AF65-F5344CB8AC3E}">
        <p14:creationId xmlns:p14="http://schemas.microsoft.com/office/powerpoint/2010/main" val="20338169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578A8-E875-AE7F-E02D-5FCDD1FEEB44}"/>
              </a:ext>
            </a:extLst>
          </p:cNvPr>
          <p:cNvSpPr>
            <a:spLocks noGrp="1"/>
          </p:cNvSpPr>
          <p:nvPr>
            <p:ph type="title"/>
          </p:nvPr>
        </p:nvSpPr>
        <p:spPr>
          <a:xfrm>
            <a:off x="838200" y="365125"/>
            <a:ext cx="10515600" cy="1325563"/>
          </a:xfrm>
        </p:spPr>
        <p:txBody>
          <a:bodyPr/>
          <a:lstStyle/>
          <a:p>
            <a:r>
              <a:rPr lang="sr-Cyrl-RS" dirty="0"/>
              <a:t>Актива</a:t>
            </a:r>
            <a:endParaRPr lang="en-US" dirty="0"/>
          </a:p>
        </p:txBody>
      </p:sp>
      <p:sp>
        <p:nvSpPr>
          <p:cNvPr id="3" name="Content Placeholder 2">
            <a:extLst>
              <a:ext uri="{FF2B5EF4-FFF2-40B4-BE49-F238E27FC236}">
                <a16:creationId xmlns:a16="http://schemas.microsoft.com/office/drawing/2014/main" id="{5DEA664E-9413-9AF0-34F6-EEC82F21C904}"/>
              </a:ext>
            </a:extLst>
          </p:cNvPr>
          <p:cNvSpPr>
            <a:spLocks noGrp="1"/>
          </p:cNvSpPr>
          <p:nvPr>
            <p:ph idx="1"/>
          </p:nvPr>
        </p:nvSpPr>
        <p:spPr>
          <a:xfrm>
            <a:off x="838200" y="1825625"/>
            <a:ext cx="10515600" cy="4351338"/>
          </a:xfrm>
        </p:spPr>
        <p:txBody>
          <a:bodyPr>
            <a:normAutofit fontScale="92500" lnSpcReduction="10000"/>
          </a:bodyPr>
          <a:lstStyle/>
          <a:p>
            <a:r>
              <a:rPr lang="en-GB" dirty="0" err="1"/>
              <a:t>Актива</a:t>
            </a:r>
            <a:r>
              <a:rPr lang="en-GB" dirty="0"/>
              <a:t> </a:t>
            </a:r>
            <a:r>
              <a:rPr lang="en-GB" dirty="0" err="1"/>
              <a:t>предузећа</a:t>
            </a:r>
            <a:r>
              <a:rPr lang="en-GB" dirty="0"/>
              <a:t> </a:t>
            </a:r>
            <a:r>
              <a:rPr lang="en-GB" dirty="0" err="1"/>
              <a:t>може</a:t>
            </a:r>
            <a:r>
              <a:rPr lang="en-GB" dirty="0"/>
              <a:t> </a:t>
            </a:r>
            <a:r>
              <a:rPr lang="en-GB" dirty="0" err="1"/>
              <a:t>бити</a:t>
            </a:r>
            <a:r>
              <a:rPr lang="en-GB" dirty="0"/>
              <a:t> у </a:t>
            </a:r>
            <a:r>
              <a:rPr lang="en-GB" dirty="0" err="1"/>
              <a:t>различитим</a:t>
            </a:r>
            <a:r>
              <a:rPr lang="en-GB" dirty="0"/>
              <a:t> </a:t>
            </a:r>
            <a:r>
              <a:rPr lang="en-GB" dirty="0" err="1"/>
              <a:t>облицима</a:t>
            </a:r>
            <a:r>
              <a:rPr lang="en-GB" dirty="0"/>
              <a:t>, </a:t>
            </a:r>
            <a:r>
              <a:rPr lang="en-GB" dirty="0" err="1"/>
              <a:t>укључујући</a:t>
            </a:r>
            <a:r>
              <a:rPr lang="en-GB" dirty="0"/>
              <a:t> </a:t>
            </a:r>
            <a:r>
              <a:rPr lang="en-GB" dirty="0" err="1"/>
              <a:t>ствари</a:t>
            </a:r>
            <a:r>
              <a:rPr lang="en-GB" dirty="0"/>
              <a:t>, </a:t>
            </a:r>
            <a:r>
              <a:rPr lang="en-GB" dirty="0" err="1"/>
              <a:t>права</a:t>
            </a:r>
            <a:r>
              <a:rPr lang="en-GB" dirty="0"/>
              <a:t> и </a:t>
            </a:r>
            <a:r>
              <a:rPr lang="en-GB" dirty="0" err="1"/>
              <a:t>новац</a:t>
            </a:r>
            <a:r>
              <a:rPr lang="en-GB" dirty="0"/>
              <a:t>. </a:t>
            </a:r>
            <a:endParaRPr lang="sr-Cyrl-RS" dirty="0"/>
          </a:p>
          <a:p>
            <a:r>
              <a:rPr lang="en-GB" dirty="0" err="1"/>
              <a:t>Пословна</a:t>
            </a:r>
            <a:r>
              <a:rPr lang="en-GB" dirty="0"/>
              <a:t> </a:t>
            </a:r>
            <a:r>
              <a:rPr lang="en-GB" dirty="0" err="1"/>
              <a:t>актива</a:t>
            </a:r>
            <a:r>
              <a:rPr lang="en-GB" dirty="0"/>
              <a:t> </a:t>
            </a:r>
            <a:r>
              <a:rPr lang="en-GB" dirty="0" err="1"/>
              <a:t>се</a:t>
            </a:r>
            <a:r>
              <a:rPr lang="en-GB" dirty="0"/>
              <a:t> </a:t>
            </a:r>
            <a:r>
              <a:rPr lang="en-GB" dirty="0" err="1"/>
              <a:t>дели</a:t>
            </a:r>
            <a:r>
              <a:rPr lang="en-GB" dirty="0"/>
              <a:t> </a:t>
            </a:r>
            <a:r>
              <a:rPr lang="en-GB" dirty="0" err="1"/>
              <a:t>на</a:t>
            </a:r>
            <a:r>
              <a:rPr lang="en-GB" dirty="0"/>
              <a:t> </a:t>
            </a:r>
            <a:r>
              <a:rPr lang="en-GB" dirty="0" err="1"/>
              <a:t>стална</a:t>
            </a:r>
            <a:r>
              <a:rPr lang="en-GB" dirty="0"/>
              <a:t> и </a:t>
            </a:r>
            <a:r>
              <a:rPr lang="en-GB" dirty="0" err="1"/>
              <a:t>обртна</a:t>
            </a:r>
            <a:r>
              <a:rPr lang="en-GB" dirty="0"/>
              <a:t> </a:t>
            </a:r>
            <a:r>
              <a:rPr lang="en-GB" dirty="0" err="1"/>
              <a:t>средства</a:t>
            </a:r>
            <a:r>
              <a:rPr lang="sr-Cyrl-RS" dirty="0"/>
              <a:t> (имовину)</a:t>
            </a:r>
            <a:r>
              <a:rPr lang="en-GB" dirty="0"/>
              <a:t>. </a:t>
            </a:r>
            <a:endParaRPr lang="sr-Cyrl-RS" dirty="0"/>
          </a:p>
          <a:p>
            <a:r>
              <a:rPr lang="en-GB" dirty="0" err="1"/>
              <a:t>Стална</a:t>
            </a:r>
            <a:r>
              <a:rPr lang="en-GB" dirty="0"/>
              <a:t> </a:t>
            </a:r>
            <a:r>
              <a:rPr lang="en-GB" dirty="0" err="1"/>
              <a:t>средства</a:t>
            </a:r>
            <a:r>
              <a:rPr lang="en-GB" dirty="0"/>
              <a:t> </a:t>
            </a:r>
            <a:r>
              <a:rPr lang="en-GB" dirty="0" err="1"/>
              <a:t>су</a:t>
            </a:r>
            <a:r>
              <a:rPr lang="en-GB" dirty="0"/>
              <a:t> </a:t>
            </a:r>
            <a:r>
              <a:rPr lang="en-GB" dirty="0" err="1"/>
              <a:t>дугорочна</a:t>
            </a:r>
            <a:r>
              <a:rPr lang="en-GB" dirty="0"/>
              <a:t> </a:t>
            </a:r>
            <a:r>
              <a:rPr lang="en-GB" dirty="0" err="1"/>
              <a:t>улагања</a:t>
            </a:r>
            <a:r>
              <a:rPr lang="en-GB" dirty="0"/>
              <a:t> </a:t>
            </a:r>
            <a:r>
              <a:rPr lang="en-GB" dirty="0" err="1"/>
              <a:t>која</a:t>
            </a:r>
            <a:r>
              <a:rPr lang="en-GB" dirty="0"/>
              <a:t> </a:t>
            </a:r>
            <a:r>
              <a:rPr lang="en-GB" dirty="0" err="1"/>
              <a:t>могу</a:t>
            </a:r>
            <a:r>
              <a:rPr lang="en-GB" dirty="0"/>
              <a:t> </a:t>
            </a:r>
            <a:r>
              <a:rPr lang="en-GB" dirty="0" err="1"/>
              <a:t>бити</a:t>
            </a:r>
            <a:r>
              <a:rPr lang="en-GB" dirty="0"/>
              <a:t> </a:t>
            </a:r>
            <a:r>
              <a:rPr lang="en-GB" dirty="0" err="1"/>
              <a:t>материјална</a:t>
            </a:r>
            <a:r>
              <a:rPr lang="en-GB" dirty="0"/>
              <a:t>, </a:t>
            </a:r>
            <a:r>
              <a:rPr lang="en-GB" dirty="0" err="1"/>
              <a:t>као</a:t>
            </a:r>
            <a:r>
              <a:rPr lang="en-GB" dirty="0"/>
              <a:t> </a:t>
            </a:r>
            <a:r>
              <a:rPr lang="en-GB" dirty="0" err="1"/>
              <a:t>што</a:t>
            </a:r>
            <a:r>
              <a:rPr lang="en-GB" dirty="0"/>
              <a:t> </a:t>
            </a:r>
            <a:r>
              <a:rPr lang="en-GB" dirty="0" err="1"/>
              <a:t>су</a:t>
            </a:r>
            <a:r>
              <a:rPr lang="en-GB" dirty="0"/>
              <a:t> </a:t>
            </a:r>
            <a:r>
              <a:rPr lang="en-GB" dirty="0" err="1"/>
              <a:t>зграде</a:t>
            </a:r>
            <a:r>
              <a:rPr lang="en-GB" dirty="0"/>
              <a:t> и </a:t>
            </a:r>
            <a:r>
              <a:rPr lang="en-GB" dirty="0" err="1"/>
              <a:t>опрема</a:t>
            </a:r>
            <a:r>
              <a:rPr lang="en-GB" dirty="0"/>
              <a:t>, </a:t>
            </a:r>
            <a:r>
              <a:rPr lang="en-GB" dirty="0" err="1"/>
              <a:t>нематеријална</a:t>
            </a:r>
            <a:r>
              <a:rPr lang="en-GB" dirty="0"/>
              <a:t>, </a:t>
            </a:r>
            <a:r>
              <a:rPr lang="en-GB" dirty="0" err="1"/>
              <a:t>као</a:t>
            </a:r>
            <a:r>
              <a:rPr lang="en-GB" dirty="0"/>
              <a:t> </a:t>
            </a:r>
            <a:r>
              <a:rPr lang="en-GB" dirty="0" err="1"/>
              <a:t>што</a:t>
            </a:r>
            <a:r>
              <a:rPr lang="en-GB" dirty="0"/>
              <a:t> </a:t>
            </a:r>
            <a:r>
              <a:rPr lang="en-GB" dirty="0" err="1"/>
              <a:t>су</a:t>
            </a:r>
            <a:r>
              <a:rPr lang="en-GB" dirty="0"/>
              <a:t> </a:t>
            </a:r>
            <a:r>
              <a:rPr lang="en-GB" dirty="0" err="1"/>
              <a:t>патенти</a:t>
            </a:r>
            <a:r>
              <a:rPr lang="en-GB" dirty="0"/>
              <a:t> и </a:t>
            </a:r>
            <a:r>
              <a:rPr lang="en-GB" dirty="0" err="1"/>
              <a:t>лиценце</a:t>
            </a:r>
            <a:r>
              <a:rPr lang="en-GB" dirty="0"/>
              <a:t>, и </a:t>
            </a:r>
            <a:r>
              <a:rPr lang="en-GB" dirty="0" err="1"/>
              <a:t>финансијска</a:t>
            </a:r>
            <a:r>
              <a:rPr lang="en-GB" dirty="0"/>
              <a:t>, </a:t>
            </a:r>
            <a:r>
              <a:rPr lang="en-GB" dirty="0" err="1"/>
              <a:t>као</a:t>
            </a:r>
            <a:r>
              <a:rPr lang="en-GB" dirty="0"/>
              <a:t> </a:t>
            </a:r>
            <a:r>
              <a:rPr lang="en-GB" dirty="0" err="1"/>
              <a:t>што</a:t>
            </a:r>
            <a:r>
              <a:rPr lang="en-GB" dirty="0"/>
              <a:t> </a:t>
            </a:r>
            <a:r>
              <a:rPr lang="en-GB" dirty="0" err="1"/>
              <a:t>су</a:t>
            </a:r>
            <a:r>
              <a:rPr lang="en-GB" dirty="0"/>
              <a:t> </a:t>
            </a:r>
            <a:r>
              <a:rPr lang="en-GB" dirty="0" err="1"/>
              <a:t>дугорочне</a:t>
            </a:r>
            <a:r>
              <a:rPr lang="en-GB" dirty="0"/>
              <a:t> </a:t>
            </a:r>
            <a:r>
              <a:rPr lang="en-GB" dirty="0" err="1"/>
              <a:t>инвестиције</a:t>
            </a:r>
            <a:r>
              <a:rPr lang="en-GB" dirty="0"/>
              <a:t> у </a:t>
            </a:r>
            <a:r>
              <a:rPr lang="en-GB" dirty="0" err="1"/>
              <a:t>акције</a:t>
            </a:r>
            <a:r>
              <a:rPr lang="en-GB" dirty="0"/>
              <a:t>. </a:t>
            </a:r>
            <a:endParaRPr lang="sr-Cyrl-RS" dirty="0"/>
          </a:p>
          <a:p>
            <a:r>
              <a:rPr lang="en-GB" dirty="0" err="1"/>
              <a:t>Обртна</a:t>
            </a:r>
            <a:r>
              <a:rPr lang="en-GB" dirty="0"/>
              <a:t> </a:t>
            </a:r>
            <a:r>
              <a:rPr lang="en-GB" dirty="0" err="1"/>
              <a:t>средства</a:t>
            </a:r>
            <a:r>
              <a:rPr lang="en-GB" dirty="0"/>
              <a:t> </a:t>
            </a:r>
            <a:r>
              <a:rPr lang="en-GB" dirty="0" err="1"/>
              <a:t>обухватају</a:t>
            </a:r>
            <a:r>
              <a:rPr lang="en-GB" dirty="0"/>
              <a:t> </a:t>
            </a:r>
            <a:r>
              <a:rPr lang="en-GB" dirty="0" err="1"/>
              <a:t>залихе</a:t>
            </a:r>
            <a:r>
              <a:rPr lang="en-GB" dirty="0"/>
              <a:t>, </a:t>
            </a:r>
            <a:r>
              <a:rPr lang="en-GB" dirty="0" err="1"/>
              <a:t>потраживања</a:t>
            </a:r>
            <a:r>
              <a:rPr lang="en-GB" dirty="0"/>
              <a:t> и </a:t>
            </a:r>
            <a:r>
              <a:rPr lang="en-GB" dirty="0" err="1"/>
              <a:t>готовину</a:t>
            </a:r>
            <a:r>
              <a:rPr lang="en-GB" dirty="0"/>
              <a:t>, </a:t>
            </a:r>
            <a:r>
              <a:rPr lang="en-GB" dirty="0" err="1"/>
              <a:t>која</a:t>
            </a:r>
            <a:r>
              <a:rPr lang="en-GB" dirty="0"/>
              <a:t> </a:t>
            </a:r>
            <a:r>
              <a:rPr lang="en-GB" dirty="0" err="1"/>
              <a:t>се</a:t>
            </a:r>
            <a:r>
              <a:rPr lang="en-GB" dirty="0"/>
              <a:t> </a:t>
            </a:r>
            <a:r>
              <a:rPr lang="en-GB" dirty="0" err="1"/>
              <a:t>користе</a:t>
            </a:r>
            <a:r>
              <a:rPr lang="en-GB" dirty="0"/>
              <a:t> </a:t>
            </a:r>
            <a:r>
              <a:rPr lang="en-GB" dirty="0" err="1"/>
              <a:t>за</a:t>
            </a:r>
            <a:r>
              <a:rPr lang="en-GB" dirty="0"/>
              <a:t> </a:t>
            </a:r>
            <a:r>
              <a:rPr lang="en-GB" dirty="0" err="1"/>
              <a:t>текуће</a:t>
            </a:r>
            <a:r>
              <a:rPr lang="en-GB" dirty="0"/>
              <a:t> </a:t>
            </a:r>
            <a:r>
              <a:rPr lang="en-GB" dirty="0" err="1"/>
              <a:t>пословање</a:t>
            </a:r>
            <a:r>
              <a:rPr lang="en-GB" dirty="0"/>
              <a:t>. </a:t>
            </a:r>
            <a:endParaRPr lang="sr-Cyrl-RS" dirty="0"/>
          </a:p>
          <a:p>
            <a:r>
              <a:rPr lang="en-GB" dirty="0" err="1"/>
              <a:t>Поред</a:t>
            </a:r>
            <a:r>
              <a:rPr lang="en-GB" dirty="0"/>
              <a:t> </a:t>
            </a:r>
            <a:r>
              <a:rPr lang="en-GB" dirty="0" err="1"/>
              <a:t>пословне</a:t>
            </a:r>
            <a:r>
              <a:rPr lang="en-GB" dirty="0"/>
              <a:t> </a:t>
            </a:r>
            <a:r>
              <a:rPr lang="en-GB" dirty="0" err="1"/>
              <a:t>активе</a:t>
            </a:r>
            <a:r>
              <a:rPr lang="en-GB" dirty="0"/>
              <a:t>, </a:t>
            </a:r>
            <a:r>
              <a:rPr lang="en-GB" dirty="0" err="1"/>
              <a:t>постоји</a:t>
            </a:r>
            <a:r>
              <a:rPr lang="en-GB" dirty="0"/>
              <a:t> и </a:t>
            </a:r>
            <a:r>
              <a:rPr lang="en-GB" dirty="0" err="1"/>
              <a:t>непословна</a:t>
            </a:r>
            <a:r>
              <a:rPr lang="en-GB" dirty="0"/>
              <a:t> </a:t>
            </a:r>
            <a:r>
              <a:rPr lang="en-GB" dirty="0" err="1"/>
              <a:t>актива</a:t>
            </a:r>
            <a:r>
              <a:rPr lang="en-GB" dirty="0"/>
              <a:t> </a:t>
            </a:r>
            <a:r>
              <a:rPr lang="en-GB" dirty="0" err="1"/>
              <a:t>која</a:t>
            </a:r>
            <a:r>
              <a:rPr lang="en-GB" dirty="0"/>
              <a:t> </a:t>
            </a:r>
            <a:r>
              <a:rPr lang="en-GB" dirty="0" err="1"/>
              <a:t>се</a:t>
            </a:r>
            <a:r>
              <a:rPr lang="en-GB" dirty="0"/>
              <a:t> </a:t>
            </a:r>
            <a:r>
              <a:rPr lang="en-GB" dirty="0" err="1"/>
              <a:t>може</a:t>
            </a:r>
            <a:r>
              <a:rPr lang="en-GB" dirty="0"/>
              <a:t> </a:t>
            </a:r>
            <a:r>
              <a:rPr lang="en-GB" dirty="0" err="1"/>
              <a:t>категорисати</a:t>
            </a:r>
            <a:r>
              <a:rPr lang="en-GB" dirty="0"/>
              <a:t> у </a:t>
            </a:r>
            <a:r>
              <a:rPr lang="en-GB" dirty="0" err="1"/>
              <a:t>исте</a:t>
            </a:r>
            <a:r>
              <a:rPr lang="en-GB" dirty="0"/>
              <a:t> </a:t>
            </a:r>
            <a:r>
              <a:rPr lang="en-GB" dirty="0" err="1"/>
              <a:t>основне</a:t>
            </a:r>
            <a:r>
              <a:rPr lang="en-GB" dirty="0"/>
              <a:t> </a:t>
            </a:r>
            <a:r>
              <a:rPr lang="en-GB" dirty="0" err="1"/>
              <a:t>групе</a:t>
            </a:r>
            <a:r>
              <a:rPr lang="en-GB" dirty="0"/>
              <a:t> </a:t>
            </a:r>
            <a:r>
              <a:rPr lang="en-GB" dirty="0" err="1"/>
              <a:t>као</a:t>
            </a:r>
            <a:r>
              <a:rPr lang="en-GB" dirty="0"/>
              <a:t> и </a:t>
            </a:r>
            <a:r>
              <a:rPr lang="en-GB" dirty="0" err="1"/>
              <a:t>пословна</a:t>
            </a:r>
            <a:r>
              <a:rPr lang="en-GB" dirty="0"/>
              <a:t> </a:t>
            </a:r>
            <a:r>
              <a:rPr lang="en-GB" dirty="0" err="1"/>
              <a:t>актива</a:t>
            </a:r>
            <a:r>
              <a:rPr lang="en-GB" dirty="0"/>
              <a:t>, </a:t>
            </a:r>
            <a:r>
              <a:rPr lang="en-GB" dirty="0" err="1"/>
              <a:t>али</a:t>
            </a:r>
            <a:r>
              <a:rPr lang="en-GB" dirty="0"/>
              <a:t> </a:t>
            </a:r>
            <a:r>
              <a:rPr lang="en-GB" dirty="0" err="1"/>
              <a:t>није</a:t>
            </a:r>
            <a:r>
              <a:rPr lang="en-GB" dirty="0"/>
              <a:t> </a:t>
            </a:r>
            <a:r>
              <a:rPr lang="en-GB" dirty="0" err="1"/>
              <a:t>директно</a:t>
            </a:r>
            <a:r>
              <a:rPr lang="en-GB" dirty="0"/>
              <a:t> </a:t>
            </a:r>
            <a:r>
              <a:rPr lang="en-GB" dirty="0" err="1"/>
              <a:t>повезана</a:t>
            </a:r>
            <a:r>
              <a:rPr lang="en-GB" dirty="0"/>
              <a:t> </a:t>
            </a:r>
            <a:r>
              <a:rPr lang="en-GB" dirty="0" err="1"/>
              <a:t>са</a:t>
            </a:r>
            <a:r>
              <a:rPr lang="en-GB" dirty="0"/>
              <a:t> </a:t>
            </a:r>
            <a:r>
              <a:rPr lang="en-GB" dirty="0" err="1"/>
              <a:t>основним</a:t>
            </a:r>
            <a:r>
              <a:rPr lang="en-GB" dirty="0"/>
              <a:t> </a:t>
            </a:r>
            <a:r>
              <a:rPr lang="en-GB" dirty="0" err="1"/>
              <a:t>пословањем</a:t>
            </a:r>
            <a:r>
              <a:rPr lang="en-GB" dirty="0"/>
              <a:t> </a:t>
            </a:r>
            <a:r>
              <a:rPr lang="en-GB" dirty="0" err="1"/>
              <a:t>предузећа</a:t>
            </a:r>
            <a:r>
              <a:rPr lang="en-GB" dirty="0"/>
              <a:t>.</a:t>
            </a:r>
            <a:endParaRPr lang="en-US" dirty="0"/>
          </a:p>
        </p:txBody>
      </p:sp>
    </p:spTree>
    <p:extLst>
      <p:ext uri="{BB962C8B-B14F-4D97-AF65-F5344CB8AC3E}">
        <p14:creationId xmlns:p14="http://schemas.microsoft.com/office/powerpoint/2010/main" val="23375241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1232F-AD18-5F3F-BEF8-0491C20A2A95}"/>
              </a:ext>
            </a:extLst>
          </p:cNvPr>
          <p:cNvSpPr>
            <a:spLocks noGrp="1"/>
          </p:cNvSpPr>
          <p:nvPr>
            <p:ph type="title"/>
          </p:nvPr>
        </p:nvSpPr>
        <p:spPr>
          <a:xfrm>
            <a:off x="838200" y="365125"/>
            <a:ext cx="10515600" cy="1325563"/>
          </a:xfrm>
        </p:spPr>
        <p:txBody>
          <a:bodyPr/>
          <a:lstStyle/>
          <a:p>
            <a:r>
              <a:rPr lang="sr-Cyrl-RS" dirty="0"/>
              <a:t>Пасива</a:t>
            </a:r>
            <a:endParaRPr lang="en-US" dirty="0"/>
          </a:p>
        </p:txBody>
      </p:sp>
      <p:sp>
        <p:nvSpPr>
          <p:cNvPr id="3" name="Content Placeholder 2">
            <a:extLst>
              <a:ext uri="{FF2B5EF4-FFF2-40B4-BE49-F238E27FC236}">
                <a16:creationId xmlns:a16="http://schemas.microsoft.com/office/drawing/2014/main" id="{AC00576A-0D0E-34D2-5BC7-8A02C4D044E6}"/>
              </a:ext>
            </a:extLst>
          </p:cNvPr>
          <p:cNvSpPr>
            <a:spLocks noGrp="1"/>
          </p:cNvSpPr>
          <p:nvPr>
            <p:ph idx="1"/>
          </p:nvPr>
        </p:nvSpPr>
        <p:spPr>
          <a:xfrm>
            <a:off x="838200" y="1825625"/>
            <a:ext cx="10515600" cy="4351338"/>
          </a:xfrm>
        </p:spPr>
        <p:txBody>
          <a:bodyPr>
            <a:normAutofit/>
          </a:bodyPr>
          <a:lstStyle/>
          <a:p>
            <a:r>
              <a:rPr lang="en-GB" dirty="0" err="1"/>
              <a:t>Пасива</a:t>
            </a:r>
            <a:r>
              <a:rPr lang="en-GB" dirty="0"/>
              <a:t> </a:t>
            </a:r>
            <a:r>
              <a:rPr lang="en-GB" dirty="0" err="1"/>
              <a:t>предузећа</a:t>
            </a:r>
            <a:r>
              <a:rPr lang="en-GB" dirty="0"/>
              <a:t> </a:t>
            </a:r>
            <a:r>
              <a:rPr lang="en-GB" dirty="0" err="1"/>
              <a:t>састоји</a:t>
            </a:r>
            <a:r>
              <a:rPr lang="en-GB" dirty="0"/>
              <a:t> </a:t>
            </a:r>
            <a:r>
              <a:rPr lang="en-GB" dirty="0" err="1"/>
              <a:t>се</a:t>
            </a:r>
            <a:r>
              <a:rPr lang="en-GB" dirty="0"/>
              <a:t> </a:t>
            </a:r>
            <a:r>
              <a:rPr lang="en-GB" dirty="0" err="1"/>
              <a:t>од</a:t>
            </a:r>
            <a:r>
              <a:rPr lang="en-GB" dirty="0"/>
              <a:t> </a:t>
            </a:r>
            <a:r>
              <a:rPr lang="en-GB" dirty="0" err="1"/>
              <a:t>сопственог</a:t>
            </a:r>
            <a:r>
              <a:rPr lang="en-GB" dirty="0"/>
              <a:t> и </a:t>
            </a:r>
            <a:r>
              <a:rPr lang="en-GB" dirty="0" err="1"/>
              <a:t>позајмљеног</a:t>
            </a:r>
            <a:r>
              <a:rPr lang="en-GB" dirty="0"/>
              <a:t> </a:t>
            </a:r>
            <a:r>
              <a:rPr lang="en-GB" dirty="0" err="1"/>
              <a:t>капитала</a:t>
            </a:r>
            <a:r>
              <a:rPr lang="en-GB" dirty="0"/>
              <a:t>. </a:t>
            </a:r>
            <a:endParaRPr lang="sr-Cyrl-RS" dirty="0"/>
          </a:p>
          <a:p>
            <a:r>
              <a:rPr lang="en-GB" dirty="0" err="1"/>
              <a:t>Сопствени</a:t>
            </a:r>
            <a:r>
              <a:rPr lang="en-GB" dirty="0"/>
              <a:t> </a:t>
            </a:r>
            <a:r>
              <a:rPr lang="en-GB" dirty="0" err="1"/>
              <a:t>капитал</a:t>
            </a:r>
            <a:r>
              <a:rPr lang="en-GB" dirty="0"/>
              <a:t> </a:t>
            </a:r>
            <a:r>
              <a:rPr lang="en-GB" dirty="0" err="1"/>
              <a:t>представља</a:t>
            </a:r>
            <a:r>
              <a:rPr lang="en-GB" dirty="0"/>
              <a:t> </a:t>
            </a:r>
            <a:r>
              <a:rPr lang="en-GB" dirty="0" err="1"/>
              <a:t>улагања</a:t>
            </a:r>
            <a:r>
              <a:rPr lang="en-GB" dirty="0"/>
              <a:t> </a:t>
            </a:r>
            <a:r>
              <a:rPr lang="en-GB" dirty="0" err="1"/>
              <a:t>власника</a:t>
            </a:r>
            <a:r>
              <a:rPr lang="en-GB" dirty="0"/>
              <a:t> у </a:t>
            </a:r>
            <a:r>
              <a:rPr lang="en-GB" dirty="0" err="1"/>
              <a:t>предузеће</a:t>
            </a:r>
            <a:r>
              <a:rPr lang="en-GB" dirty="0"/>
              <a:t> и </a:t>
            </a:r>
            <a:r>
              <a:rPr lang="en-GB" dirty="0" err="1"/>
              <a:t>нема</a:t>
            </a:r>
            <a:r>
              <a:rPr lang="en-GB" dirty="0"/>
              <a:t> </a:t>
            </a:r>
            <a:r>
              <a:rPr lang="en-GB" dirty="0" err="1"/>
              <a:t>одређен</a:t>
            </a:r>
            <a:r>
              <a:rPr lang="en-GB" dirty="0"/>
              <a:t> </a:t>
            </a:r>
            <a:r>
              <a:rPr lang="en-GB" dirty="0" err="1"/>
              <a:t>рок</a:t>
            </a:r>
            <a:r>
              <a:rPr lang="en-GB" dirty="0"/>
              <a:t> </a:t>
            </a:r>
            <a:r>
              <a:rPr lang="en-GB" dirty="0" err="1"/>
              <a:t>доспећа</a:t>
            </a:r>
            <a:r>
              <a:rPr lang="en-GB" dirty="0"/>
              <a:t>. </a:t>
            </a:r>
            <a:endParaRPr lang="sr-Cyrl-RS" dirty="0"/>
          </a:p>
          <a:p>
            <a:r>
              <a:rPr lang="en-GB" dirty="0" err="1"/>
              <a:t>Исплате</a:t>
            </a:r>
            <a:r>
              <a:rPr lang="en-GB" dirty="0"/>
              <a:t> </a:t>
            </a:r>
            <a:r>
              <a:rPr lang="en-GB" dirty="0" err="1"/>
              <a:t>власницима</a:t>
            </a:r>
            <a:r>
              <a:rPr lang="en-GB" dirty="0"/>
              <a:t> </a:t>
            </a:r>
            <a:r>
              <a:rPr lang="en-GB" dirty="0" err="1"/>
              <a:t>зависе</a:t>
            </a:r>
            <a:r>
              <a:rPr lang="en-GB" dirty="0"/>
              <a:t> </a:t>
            </a:r>
            <a:r>
              <a:rPr lang="en-GB" dirty="0" err="1"/>
              <a:t>од</a:t>
            </a:r>
            <a:r>
              <a:rPr lang="en-GB" dirty="0"/>
              <a:t> </a:t>
            </a:r>
            <a:r>
              <a:rPr lang="en-GB" dirty="0" err="1"/>
              <a:t>висине</a:t>
            </a:r>
            <a:r>
              <a:rPr lang="en-GB" dirty="0"/>
              <a:t> </a:t>
            </a:r>
            <a:r>
              <a:rPr lang="en-GB" dirty="0" err="1"/>
              <a:t>оствареног</a:t>
            </a:r>
            <a:r>
              <a:rPr lang="en-GB" dirty="0"/>
              <a:t> </a:t>
            </a:r>
            <a:r>
              <a:rPr lang="en-GB" dirty="0" err="1"/>
              <a:t>добитка</a:t>
            </a:r>
            <a:r>
              <a:rPr lang="en-GB" dirty="0"/>
              <a:t>, а </a:t>
            </a:r>
            <a:r>
              <a:rPr lang="en-GB" dirty="0" err="1"/>
              <a:t>они</a:t>
            </a:r>
            <a:r>
              <a:rPr lang="en-GB" dirty="0"/>
              <a:t> </a:t>
            </a:r>
            <a:r>
              <a:rPr lang="en-GB" dirty="0" err="1"/>
              <a:t>имају</a:t>
            </a:r>
            <a:r>
              <a:rPr lang="en-GB" dirty="0"/>
              <a:t> </a:t>
            </a:r>
            <a:r>
              <a:rPr lang="en-GB" dirty="0" err="1"/>
              <a:t>право</a:t>
            </a:r>
            <a:r>
              <a:rPr lang="en-GB" dirty="0"/>
              <a:t> </a:t>
            </a:r>
            <a:r>
              <a:rPr lang="en-GB" dirty="0" err="1"/>
              <a:t>да</a:t>
            </a:r>
            <a:r>
              <a:rPr lang="en-GB" dirty="0"/>
              <a:t> </a:t>
            </a:r>
            <a:r>
              <a:rPr lang="en-GB" dirty="0" err="1"/>
              <a:t>учествују</a:t>
            </a:r>
            <a:r>
              <a:rPr lang="en-GB" dirty="0"/>
              <a:t> у </a:t>
            </a:r>
            <a:r>
              <a:rPr lang="en-GB" dirty="0" err="1"/>
              <a:t>управљању</a:t>
            </a:r>
            <a:r>
              <a:rPr lang="en-GB" dirty="0"/>
              <a:t> </a:t>
            </a:r>
            <a:r>
              <a:rPr lang="en-GB" dirty="0" err="1"/>
              <a:t>предузећем</a:t>
            </a:r>
            <a:r>
              <a:rPr lang="en-GB" dirty="0"/>
              <a:t>. </a:t>
            </a:r>
            <a:endParaRPr lang="sr-Cyrl-RS" dirty="0"/>
          </a:p>
          <a:p>
            <a:r>
              <a:rPr lang="sr-Cyrl-RS" dirty="0"/>
              <a:t>П</a:t>
            </a:r>
            <a:r>
              <a:rPr lang="en-GB" dirty="0" err="1"/>
              <a:t>озајмљени</a:t>
            </a:r>
            <a:r>
              <a:rPr lang="en-GB" dirty="0"/>
              <a:t> </a:t>
            </a:r>
            <a:r>
              <a:rPr lang="en-GB" dirty="0" err="1"/>
              <a:t>капитал</a:t>
            </a:r>
            <a:r>
              <a:rPr lang="en-GB" dirty="0"/>
              <a:t> </a:t>
            </a:r>
            <a:r>
              <a:rPr lang="en-GB" dirty="0" err="1"/>
              <a:t>чине</a:t>
            </a:r>
            <a:r>
              <a:rPr lang="en-GB" dirty="0"/>
              <a:t> </a:t>
            </a:r>
            <a:r>
              <a:rPr lang="en-GB" dirty="0" err="1"/>
              <a:t>средства</a:t>
            </a:r>
            <a:r>
              <a:rPr lang="en-GB" dirty="0"/>
              <a:t> </a:t>
            </a:r>
            <a:r>
              <a:rPr lang="en-GB" dirty="0" err="1"/>
              <a:t>која</a:t>
            </a:r>
            <a:r>
              <a:rPr lang="en-GB" dirty="0"/>
              <a:t> </a:t>
            </a:r>
            <a:r>
              <a:rPr lang="en-GB" dirty="0" err="1"/>
              <a:t>предузеће</a:t>
            </a:r>
            <a:r>
              <a:rPr lang="en-GB" dirty="0"/>
              <a:t> </a:t>
            </a:r>
            <a:r>
              <a:rPr lang="en-GB" dirty="0" err="1"/>
              <a:t>добија</a:t>
            </a:r>
            <a:r>
              <a:rPr lang="en-GB" dirty="0"/>
              <a:t> </a:t>
            </a:r>
            <a:r>
              <a:rPr lang="en-GB" dirty="0" err="1"/>
              <a:t>од</a:t>
            </a:r>
            <a:r>
              <a:rPr lang="en-GB" dirty="0"/>
              <a:t> </a:t>
            </a:r>
            <a:r>
              <a:rPr lang="en-GB" dirty="0" err="1"/>
              <a:t>поверилаца</a:t>
            </a:r>
            <a:r>
              <a:rPr lang="en-GB" dirty="0"/>
              <a:t>. </a:t>
            </a:r>
            <a:endParaRPr lang="sr-Cyrl-RS" dirty="0"/>
          </a:p>
          <a:p>
            <a:pPr lvl="1"/>
            <a:r>
              <a:rPr lang="en-GB" dirty="0" err="1"/>
              <a:t>Овај</a:t>
            </a:r>
            <a:r>
              <a:rPr lang="en-GB" dirty="0"/>
              <a:t> </a:t>
            </a:r>
            <a:r>
              <a:rPr lang="en-GB" dirty="0" err="1"/>
              <a:t>капитал</a:t>
            </a:r>
            <a:r>
              <a:rPr lang="en-GB" dirty="0"/>
              <a:t> </a:t>
            </a:r>
            <a:r>
              <a:rPr lang="en-GB" dirty="0" err="1"/>
              <a:t>има</a:t>
            </a:r>
            <a:r>
              <a:rPr lang="en-GB" dirty="0"/>
              <a:t> </a:t>
            </a:r>
            <a:r>
              <a:rPr lang="en-GB" dirty="0" err="1"/>
              <a:t>унапред</a:t>
            </a:r>
            <a:r>
              <a:rPr lang="en-GB" dirty="0"/>
              <a:t> </a:t>
            </a:r>
            <a:r>
              <a:rPr lang="en-GB" dirty="0" err="1"/>
              <a:t>утврђен</a:t>
            </a:r>
            <a:r>
              <a:rPr lang="en-GB" dirty="0"/>
              <a:t> </a:t>
            </a:r>
            <a:r>
              <a:rPr lang="en-GB" dirty="0" err="1"/>
              <a:t>рок</a:t>
            </a:r>
            <a:r>
              <a:rPr lang="en-GB" dirty="0"/>
              <a:t> </a:t>
            </a:r>
            <a:r>
              <a:rPr lang="en-GB" dirty="0" err="1"/>
              <a:t>доспећа</a:t>
            </a:r>
            <a:r>
              <a:rPr lang="en-GB" dirty="0"/>
              <a:t> и </a:t>
            </a:r>
            <a:r>
              <a:rPr lang="en-GB" dirty="0" err="1"/>
              <a:t>ствара</a:t>
            </a:r>
            <a:r>
              <a:rPr lang="en-GB" dirty="0"/>
              <a:t> </a:t>
            </a:r>
            <a:r>
              <a:rPr lang="en-GB" dirty="0" err="1"/>
              <a:t>трошкове</a:t>
            </a:r>
            <a:r>
              <a:rPr lang="en-GB" dirty="0"/>
              <a:t> у </a:t>
            </a:r>
            <a:r>
              <a:rPr lang="en-GB" dirty="0" err="1"/>
              <a:t>виду</a:t>
            </a:r>
            <a:r>
              <a:rPr lang="en-GB" dirty="0"/>
              <a:t> </a:t>
            </a:r>
            <a:r>
              <a:rPr lang="en-GB" dirty="0" err="1"/>
              <a:t>камате</a:t>
            </a:r>
            <a:r>
              <a:rPr lang="en-GB" dirty="0"/>
              <a:t>. </a:t>
            </a:r>
            <a:endParaRPr lang="en-US" dirty="0"/>
          </a:p>
          <a:p>
            <a:endParaRPr lang="en-US" dirty="0"/>
          </a:p>
        </p:txBody>
      </p:sp>
    </p:spTree>
    <p:extLst>
      <p:ext uri="{BB962C8B-B14F-4D97-AF65-F5344CB8AC3E}">
        <p14:creationId xmlns:p14="http://schemas.microsoft.com/office/powerpoint/2010/main" val="3148481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302FB-1B93-4FD5-2867-D276846E3CBF}"/>
              </a:ext>
            </a:extLst>
          </p:cNvPr>
          <p:cNvSpPr>
            <a:spLocks noGrp="1"/>
          </p:cNvSpPr>
          <p:nvPr>
            <p:ph type="title"/>
          </p:nvPr>
        </p:nvSpPr>
        <p:spPr>
          <a:xfrm>
            <a:off x="838200" y="365125"/>
            <a:ext cx="10515600" cy="1325563"/>
          </a:xfrm>
        </p:spPr>
        <p:txBody>
          <a:bodyPr/>
          <a:lstStyle/>
          <a:p>
            <a:r>
              <a:rPr lang="sr-Cyrl-RS" dirty="0"/>
              <a:t>Пословне књиге</a:t>
            </a:r>
            <a:endParaRPr lang="en-US" dirty="0"/>
          </a:p>
        </p:txBody>
      </p:sp>
      <p:sp>
        <p:nvSpPr>
          <p:cNvPr id="3" name="Content Placeholder 2">
            <a:extLst>
              <a:ext uri="{FF2B5EF4-FFF2-40B4-BE49-F238E27FC236}">
                <a16:creationId xmlns:a16="http://schemas.microsoft.com/office/drawing/2014/main" id="{A8CFA093-FC56-0CFA-CD9E-2A57BD3856FA}"/>
              </a:ext>
            </a:extLst>
          </p:cNvPr>
          <p:cNvSpPr>
            <a:spLocks noGrp="1"/>
          </p:cNvSpPr>
          <p:nvPr>
            <p:ph idx="1"/>
          </p:nvPr>
        </p:nvSpPr>
        <p:spPr>
          <a:xfrm>
            <a:off x="838200" y="1825625"/>
            <a:ext cx="10515600" cy="4351338"/>
          </a:xfrm>
        </p:spPr>
        <p:txBody>
          <a:bodyPr/>
          <a:lstStyle/>
          <a:p>
            <a:r>
              <a:rPr lang="en-GB" dirty="0" err="1"/>
              <a:t>Пословне</a:t>
            </a:r>
            <a:r>
              <a:rPr lang="en-GB" dirty="0"/>
              <a:t> </a:t>
            </a:r>
            <a:r>
              <a:rPr lang="en-GB" dirty="0" err="1"/>
              <a:t>књиге</a:t>
            </a:r>
            <a:r>
              <a:rPr lang="en-GB" dirty="0"/>
              <a:t> </a:t>
            </a:r>
            <a:r>
              <a:rPr lang="en-GB" dirty="0" err="1"/>
              <a:t>представљају</a:t>
            </a:r>
            <a:r>
              <a:rPr lang="en-GB" dirty="0"/>
              <a:t> </a:t>
            </a:r>
            <a:r>
              <a:rPr lang="en-GB" dirty="0" err="1"/>
              <a:t>јединствене</a:t>
            </a:r>
            <a:r>
              <a:rPr lang="en-GB" dirty="0"/>
              <a:t> </a:t>
            </a:r>
            <a:r>
              <a:rPr lang="en-GB" dirty="0" err="1"/>
              <a:t>евиденције</a:t>
            </a:r>
            <a:r>
              <a:rPr lang="en-GB" dirty="0"/>
              <a:t> о </a:t>
            </a:r>
            <a:r>
              <a:rPr lang="en-GB" dirty="0" err="1"/>
              <a:t>стању</a:t>
            </a:r>
            <a:r>
              <a:rPr lang="en-GB" dirty="0"/>
              <a:t> и </a:t>
            </a:r>
            <a:r>
              <a:rPr lang="en-GB" dirty="0" err="1"/>
              <a:t>променама</a:t>
            </a:r>
            <a:r>
              <a:rPr lang="en-GB" dirty="0"/>
              <a:t> </a:t>
            </a:r>
            <a:r>
              <a:rPr lang="en-GB" dirty="0" err="1"/>
              <a:t>на</a:t>
            </a:r>
            <a:r>
              <a:rPr lang="en-GB" dirty="0"/>
              <a:t> </a:t>
            </a:r>
            <a:r>
              <a:rPr lang="en-GB" dirty="0" err="1"/>
              <a:t>имовини</a:t>
            </a:r>
            <a:r>
              <a:rPr lang="en-GB" dirty="0"/>
              <a:t>, </a:t>
            </a:r>
            <a:r>
              <a:rPr lang="en-GB" dirty="0" err="1"/>
              <a:t>обавезама</a:t>
            </a:r>
            <a:r>
              <a:rPr lang="en-GB" dirty="0"/>
              <a:t>, </a:t>
            </a:r>
            <a:r>
              <a:rPr lang="en-GB" dirty="0" err="1"/>
              <a:t>капиталу</a:t>
            </a:r>
            <a:r>
              <a:rPr lang="en-GB" dirty="0"/>
              <a:t>, </a:t>
            </a:r>
            <a:r>
              <a:rPr lang="en-GB" dirty="0" err="1"/>
              <a:t>приходима</a:t>
            </a:r>
            <a:r>
              <a:rPr lang="en-GB" dirty="0"/>
              <a:t>, </a:t>
            </a:r>
            <a:r>
              <a:rPr lang="en-GB" dirty="0" err="1"/>
              <a:t>расходима</a:t>
            </a:r>
            <a:r>
              <a:rPr lang="en-GB" dirty="0"/>
              <a:t>, </a:t>
            </a:r>
            <a:r>
              <a:rPr lang="en-GB" dirty="0" err="1"/>
              <a:t>као</a:t>
            </a:r>
            <a:r>
              <a:rPr lang="en-GB" dirty="0"/>
              <a:t> и о </a:t>
            </a:r>
            <a:r>
              <a:rPr lang="en-GB" dirty="0" err="1"/>
              <a:t>ванбилансној</a:t>
            </a:r>
            <a:r>
              <a:rPr lang="en-GB" dirty="0"/>
              <a:t> </a:t>
            </a:r>
            <a:r>
              <a:rPr lang="en-GB" dirty="0" err="1"/>
              <a:t>имовини</a:t>
            </a:r>
            <a:r>
              <a:rPr lang="en-GB" dirty="0"/>
              <a:t> и </a:t>
            </a:r>
            <a:r>
              <a:rPr lang="en-GB" dirty="0" err="1"/>
              <a:t>ванбилансним</a:t>
            </a:r>
            <a:r>
              <a:rPr lang="en-GB" dirty="0"/>
              <a:t> </a:t>
            </a:r>
            <a:r>
              <a:rPr lang="en-GB" dirty="0" err="1"/>
              <a:t>обавезама</a:t>
            </a:r>
            <a:r>
              <a:rPr lang="en-GB" dirty="0"/>
              <a:t> </a:t>
            </a:r>
            <a:r>
              <a:rPr lang="en-GB" dirty="0" err="1"/>
              <a:t>правних</a:t>
            </a:r>
            <a:r>
              <a:rPr lang="en-GB" dirty="0"/>
              <a:t> </a:t>
            </a:r>
            <a:r>
              <a:rPr lang="en-GB" dirty="0" err="1"/>
              <a:t>лица</a:t>
            </a:r>
            <a:r>
              <a:rPr lang="en-GB" dirty="0"/>
              <a:t> и </a:t>
            </a:r>
            <a:r>
              <a:rPr lang="en-GB" dirty="0" err="1"/>
              <a:t>предузетника</a:t>
            </a:r>
            <a:r>
              <a:rPr lang="en-GB" dirty="0"/>
              <a:t>. </a:t>
            </a:r>
            <a:endParaRPr lang="sr-Cyrl-RS" dirty="0"/>
          </a:p>
          <a:p>
            <a:r>
              <a:rPr lang="sr-Cyrl-RS" dirty="0"/>
              <a:t>Пословне</a:t>
            </a:r>
            <a:r>
              <a:rPr lang="en-GB" dirty="0"/>
              <a:t> </a:t>
            </a:r>
            <a:r>
              <a:rPr lang="en-GB" dirty="0" err="1"/>
              <a:t>књиге</a:t>
            </a:r>
            <a:r>
              <a:rPr lang="en-GB" dirty="0"/>
              <a:t> </a:t>
            </a:r>
            <a:r>
              <a:rPr lang="en-GB" dirty="0" err="1"/>
              <a:t>се</a:t>
            </a:r>
            <a:r>
              <a:rPr lang="en-GB" dirty="0"/>
              <a:t> </a:t>
            </a:r>
            <a:r>
              <a:rPr lang="en-GB" dirty="0" err="1"/>
              <a:t>воде</a:t>
            </a:r>
            <a:r>
              <a:rPr lang="en-GB" dirty="0"/>
              <a:t> </a:t>
            </a:r>
            <a:r>
              <a:rPr lang="en-GB" dirty="0" err="1"/>
              <a:t>према</a:t>
            </a:r>
            <a:r>
              <a:rPr lang="en-GB" dirty="0"/>
              <a:t> </a:t>
            </a:r>
            <a:r>
              <a:rPr lang="en-GB" dirty="0" err="1"/>
              <a:t>систему</a:t>
            </a:r>
            <a:r>
              <a:rPr lang="en-GB" dirty="0"/>
              <a:t> </a:t>
            </a:r>
            <a:r>
              <a:rPr lang="en-GB" dirty="0" err="1"/>
              <a:t>двојног</a:t>
            </a:r>
            <a:r>
              <a:rPr lang="en-GB" dirty="0"/>
              <a:t> </a:t>
            </a:r>
            <a:r>
              <a:rPr lang="en-GB" dirty="0" err="1"/>
              <a:t>књиговодства</a:t>
            </a:r>
            <a:r>
              <a:rPr lang="en-GB" dirty="0"/>
              <a:t>, </a:t>
            </a:r>
            <a:r>
              <a:rPr lang="en-GB" dirty="0" err="1"/>
              <a:t>који</a:t>
            </a:r>
            <a:r>
              <a:rPr lang="en-GB" dirty="0"/>
              <a:t> </a:t>
            </a:r>
            <a:r>
              <a:rPr lang="en-GB" dirty="0" err="1"/>
              <a:t>укључује</a:t>
            </a:r>
            <a:r>
              <a:rPr lang="sr-Cyrl-RS" dirty="0"/>
              <a:t>:</a:t>
            </a:r>
          </a:p>
          <a:p>
            <a:pPr lvl="1"/>
            <a:r>
              <a:rPr lang="sr-Cyrl-RS" dirty="0"/>
              <a:t>д</a:t>
            </a:r>
            <a:r>
              <a:rPr lang="en-GB" dirty="0" err="1"/>
              <a:t>невник</a:t>
            </a:r>
            <a:r>
              <a:rPr lang="en-GB" dirty="0"/>
              <a:t>, </a:t>
            </a:r>
            <a:endParaRPr lang="sr-Cyrl-RS" dirty="0"/>
          </a:p>
          <a:p>
            <a:pPr lvl="1"/>
            <a:r>
              <a:rPr lang="sr-Cyrl-RS" dirty="0"/>
              <a:t>г</a:t>
            </a:r>
            <a:r>
              <a:rPr lang="en-GB" dirty="0" err="1"/>
              <a:t>лавну</a:t>
            </a:r>
            <a:r>
              <a:rPr lang="en-GB" dirty="0"/>
              <a:t> </a:t>
            </a:r>
            <a:r>
              <a:rPr lang="en-GB" dirty="0" err="1"/>
              <a:t>књигу</a:t>
            </a:r>
            <a:r>
              <a:rPr lang="en-GB" dirty="0"/>
              <a:t> и </a:t>
            </a:r>
            <a:endParaRPr lang="sr-Cyrl-RS" dirty="0"/>
          </a:p>
          <a:p>
            <a:pPr lvl="1"/>
            <a:r>
              <a:rPr lang="sr-Cyrl-RS" dirty="0"/>
              <a:t>п</a:t>
            </a:r>
            <a:r>
              <a:rPr lang="en-GB" dirty="0" err="1"/>
              <a:t>омоћне</a:t>
            </a:r>
            <a:r>
              <a:rPr lang="en-GB" dirty="0"/>
              <a:t> </a:t>
            </a:r>
            <a:r>
              <a:rPr lang="en-GB" dirty="0" err="1"/>
              <a:t>књиге</a:t>
            </a:r>
            <a:r>
              <a:rPr lang="en-GB" dirty="0"/>
              <a:t>.</a:t>
            </a:r>
            <a:endParaRPr lang="en-US" dirty="0"/>
          </a:p>
          <a:p>
            <a:endParaRPr lang="en-US" dirty="0"/>
          </a:p>
        </p:txBody>
      </p:sp>
    </p:spTree>
    <p:extLst>
      <p:ext uri="{BB962C8B-B14F-4D97-AF65-F5344CB8AC3E}">
        <p14:creationId xmlns:p14="http://schemas.microsoft.com/office/powerpoint/2010/main" val="30854426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3BD1C-E711-4291-8888-585E3B6C6472}"/>
              </a:ext>
            </a:extLst>
          </p:cNvPr>
          <p:cNvSpPr>
            <a:spLocks noGrp="1"/>
          </p:cNvSpPr>
          <p:nvPr>
            <p:ph type="title"/>
          </p:nvPr>
        </p:nvSpPr>
        <p:spPr>
          <a:xfrm>
            <a:off x="838200" y="365125"/>
            <a:ext cx="10515600" cy="1325563"/>
          </a:xfrm>
        </p:spPr>
        <p:txBody>
          <a:bodyPr/>
          <a:lstStyle/>
          <a:p>
            <a:r>
              <a:rPr lang="sr-Cyrl-RS" dirty="0"/>
              <a:t>Двојно књиговодство</a:t>
            </a:r>
            <a:endParaRPr lang="en-US" dirty="0"/>
          </a:p>
        </p:txBody>
      </p:sp>
      <p:sp>
        <p:nvSpPr>
          <p:cNvPr id="3" name="Content Placeholder 2">
            <a:extLst>
              <a:ext uri="{FF2B5EF4-FFF2-40B4-BE49-F238E27FC236}">
                <a16:creationId xmlns:a16="http://schemas.microsoft.com/office/drawing/2014/main" id="{A30649ED-95AE-D732-F146-45C7026D2E48}"/>
              </a:ext>
            </a:extLst>
          </p:cNvPr>
          <p:cNvSpPr>
            <a:spLocks noGrp="1"/>
          </p:cNvSpPr>
          <p:nvPr>
            <p:ph idx="1"/>
          </p:nvPr>
        </p:nvSpPr>
        <p:spPr>
          <a:xfrm>
            <a:off x="838200" y="1825625"/>
            <a:ext cx="10515600" cy="4351338"/>
          </a:xfrm>
        </p:spPr>
        <p:txBody>
          <a:bodyPr/>
          <a:lstStyle/>
          <a:p>
            <a:r>
              <a:rPr lang="en-GB" dirty="0" err="1"/>
              <a:t>Двојно</a:t>
            </a:r>
            <a:r>
              <a:rPr lang="en-GB" dirty="0"/>
              <a:t> </a:t>
            </a:r>
            <a:r>
              <a:rPr lang="en-GB" dirty="0" err="1"/>
              <a:t>књиговодство</a:t>
            </a:r>
            <a:r>
              <a:rPr lang="en-GB" dirty="0"/>
              <a:t> </a:t>
            </a:r>
            <a:r>
              <a:rPr lang="en-GB" dirty="0" err="1"/>
              <a:t>је</a:t>
            </a:r>
            <a:r>
              <a:rPr lang="en-GB" dirty="0"/>
              <a:t> </a:t>
            </a:r>
            <a:r>
              <a:rPr lang="en-GB" dirty="0" err="1"/>
              <a:t>рачуноводствени</a:t>
            </a:r>
            <a:r>
              <a:rPr lang="en-GB" dirty="0"/>
              <a:t> </a:t>
            </a:r>
            <a:r>
              <a:rPr lang="en-GB" dirty="0" err="1"/>
              <a:t>систем</a:t>
            </a:r>
            <a:r>
              <a:rPr lang="en-GB" dirty="0"/>
              <a:t> у </a:t>
            </a:r>
            <a:r>
              <a:rPr lang="en-GB" dirty="0" err="1"/>
              <a:t>којем</a:t>
            </a:r>
            <a:r>
              <a:rPr lang="en-GB" dirty="0"/>
              <a:t> </a:t>
            </a:r>
            <a:r>
              <a:rPr lang="en-GB" dirty="0" err="1"/>
              <a:t>се</a:t>
            </a:r>
            <a:r>
              <a:rPr lang="en-GB" dirty="0"/>
              <a:t> </a:t>
            </a:r>
            <a:r>
              <a:rPr lang="en-GB" dirty="0" err="1"/>
              <a:t>свака</a:t>
            </a:r>
            <a:r>
              <a:rPr lang="en-GB" dirty="0"/>
              <a:t> </a:t>
            </a:r>
            <a:r>
              <a:rPr lang="en-GB" dirty="0" err="1"/>
              <a:t>пословна</a:t>
            </a:r>
            <a:r>
              <a:rPr lang="en-GB" dirty="0"/>
              <a:t> </a:t>
            </a:r>
            <a:r>
              <a:rPr lang="en-GB" dirty="0" err="1"/>
              <a:t>трансакција</a:t>
            </a:r>
            <a:r>
              <a:rPr lang="en-GB" dirty="0"/>
              <a:t> </a:t>
            </a:r>
            <a:r>
              <a:rPr lang="en-GB" dirty="0" err="1"/>
              <a:t>евидентира</a:t>
            </a:r>
            <a:r>
              <a:rPr lang="en-GB" dirty="0"/>
              <a:t> </a:t>
            </a:r>
            <a:r>
              <a:rPr lang="en-GB" dirty="0" err="1"/>
              <a:t>на</a:t>
            </a:r>
            <a:r>
              <a:rPr lang="en-GB" dirty="0"/>
              <a:t> </a:t>
            </a:r>
            <a:r>
              <a:rPr lang="en-GB" dirty="0" err="1"/>
              <a:t>два</a:t>
            </a:r>
            <a:r>
              <a:rPr lang="en-GB" dirty="0"/>
              <a:t> </a:t>
            </a:r>
            <a:r>
              <a:rPr lang="en-GB" dirty="0" err="1"/>
              <a:t>рачуна</a:t>
            </a:r>
            <a:r>
              <a:rPr lang="en-GB" dirty="0"/>
              <a:t>. </a:t>
            </a:r>
            <a:endParaRPr lang="sr-Cyrl-RS" dirty="0"/>
          </a:p>
          <a:p>
            <a:r>
              <a:rPr lang="en-GB" dirty="0" err="1"/>
              <a:t>Свака</a:t>
            </a:r>
            <a:r>
              <a:rPr lang="en-GB" dirty="0"/>
              <a:t> </a:t>
            </a:r>
            <a:r>
              <a:rPr lang="en-GB" dirty="0" err="1"/>
              <a:t>промена</a:t>
            </a:r>
            <a:r>
              <a:rPr lang="en-GB" dirty="0"/>
              <a:t> </a:t>
            </a:r>
            <a:r>
              <a:rPr lang="en-GB" dirty="0" err="1"/>
              <a:t>се</a:t>
            </a:r>
            <a:r>
              <a:rPr lang="en-GB" dirty="0"/>
              <a:t> </a:t>
            </a:r>
            <a:r>
              <a:rPr lang="en-GB" dirty="0" err="1"/>
              <a:t>евидентира</a:t>
            </a:r>
            <a:r>
              <a:rPr lang="en-GB" dirty="0"/>
              <a:t> </a:t>
            </a:r>
            <a:r>
              <a:rPr lang="en-GB" dirty="0" err="1"/>
              <a:t>једном</a:t>
            </a:r>
            <a:r>
              <a:rPr lang="en-GB" dirty="0"/>
              <a:t> </a:t>
            </a:r>
            <a:r>
              <a:rPr lang="en-GB" dirty="0" err="1"/>
              <a:t>на</a:t>
            </a:r>
            <a:r>
              <a:rPr lang="en-GB" dirty="0"/>
              <a:t> </a:t>
            </a:r>
            <a:r>
              <a:rPr lang="en-GB" dirty="0" err="1"/>
              <a:t>страни</a:t>
            </a:r>
            <a:r>
              <a:rPr lang="en-GB" dirty="0"/>
              <a:t> „</a:t>
            </a:r>
            <a:r>
              <a:rPr lang="en-GB" dirty="0" err="1"/>
              <a:t>дугује</a:t>
            </a:r>
            <a:r>
              <a:rPr lang="en-GB" dirty="0"/>
              <a:t>“ </a:t>
            </a:r>
            <a:r>
              <a:rPr lang="en-GB" dirty="0" err="1"/>
              <a:t>једног</a:t>
            </a:r>
            <a:r>
              <a:rPr lang="en-GB" dirty="0"/>
              <a:t> </a:t>
            </a:r>
            <a:r>
              <a:rPr lang="en-GB" dirty="0" err="1"/>
              <a:t>рачуна</a:t>
            </a:r>
            <a:r>
              <a:rPr lang="en-GB" dirty="0"/>
              <a:t> и </a:t>
            </a:r>
            <a:r>
              <a:rPr lang="en-GB" dirty="0" err="1"/>
              <a:t>једном</a:t>
            </a:r>
            <a:r>
              <a:rPr lang="en-GB" dirty="0"/>
              <a:t> </a:t>
            </a:r>
            <a:r>
              <a:rPr lang="en-GB" dirty="0" err="1"/>
              <a:t>на</a:t>
            </a:r>
            <a:r>
              <a:rPr lang="en-GB" dirty="0"/>
              <a:t> </a:t>
            </a:r>
            <a:r>
              <a:rPr lang="en-GB" dirty="0" err="1"/>
              <a:t>страни</a:t>
            </a:r>
            <a:r>
              <a:rPr lang="en-GB" dirty="0"/>
              <a:t> „</a:t>
            </a:r>
            <a:r>
              <a:rPr lang="en-GB" dirty="0" err="1"/>
              <a:t>потражује</a:t>
            </a:r>
            <a:r>
              <a:rPr lang="en-GB" dirty="0"/>
              <a:t>“ </a:t>
            </a:r>
            <a:r>
              <a:rPr lang="en-GB" dirty="0" err="1"/>
              <a:t>другог</a:t>
            </a:r>
            <a:r>
              <a:rPr lang="en-GB" dirty="0"/>
              <a:t> </a:t>
            </a:r>
            <a:r>
              <a:rPr lang="en-GB" dirty="0" err="1"/>
              <a:t>рачуна</a:t>
            </a:r>
            <a:r>
              <a:rPr lang="en-GB" dirty="0"/>
              <a:t>. </a:t>
            </a:r>
            <a:endParaRPr lang="sr-Cyrl-RS" dirty="0"/>
          </a:p>
          <a:p>
            <a:r>
              <a:rPr lang="en-GB" dirty="0" err="1"/>
              <a:t>Примери</a:t>
            </a:r>
            <a:r>
              <a:rPr lang="en-GB" dirty="0"/>
              <a:t> </a:t>
            </a:r>
            <a:r>
              <a:rPr lang="en-GB" dirty="0" err="1"/>
              <a:t>ће</a:t>
            </a:r>
            <a:r>
              <a:rPr lang="en-GB" dirty="0"/>
              <a:t> </a:t>
            </a:r>
            <a:r>
              <a:rPr lang="en-GB" dirty="0" err="1"/>
              <a:t>бити</a:t>
            </a:r>
            <a:r>
              <a:rPr lang="en-GB" dirty="0"/>
              <a:t> </a:t>
            </a:r>
            <a:r>
              <a:rPr lang="en-GB" dirty="0" err="1"/>
              <a:t>приказани</a:t>
            </a:r>
            <a:r>
              <a:rPr lang="en-GB" dirty="0"/>
              <a:t> у </a:t>
            </a:r>
            <a:r>
              <a:rPr lang="en-GB" dirty="0" err="1"/>
              <a:t>наредном</a:t>
            </a:r>
            <a:r>
              <a:rPr lang="en-GB" dirty="0"/>
              <a:t> </a:t>
            </a:r>
            <a:r>
              <a:rPr lang="en-GB" dirty="0" err="1"/>
              <a:t>делу</a:t>
            </a:r>
            <a:r>
              <a:rPr lang="en-GB" dirty="0"/>
              <a:t>.</a:t>
            </a:r>
            <a:endParaRPr lang="en-US" dirty="0"/>
          </a:p>
          <a:p>
            <a:endParaRPr lang="en-US" dirty="0"/>
          </a:p>
        </p:txBody>
      </p:sp>
    </p:spTree>
    <p:extLst>
      <p:ext uri="{BB962C8B-B14F-4D97-AF65-F5344CB8AC3E}">
        <p14:creationId xmlns:p14="http://schemas.microsoft.com/office/powerpoint/2010/main" val="24280608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B73A3-0FEB-92BC-E0D8-21DAB0305DEF}"/>
              </a:ext>
            </a:extLst>
          </p:cNvPr>
          <p:cNvSpPr>
            <a:spLocks noGrp="1"/>
          </p:cNvSpPr>
          <p:nvPr>
            <p:ph type="title"/>
          </p:nvPr>
        </p:nvSpPr>
        <p:spPr/>
        <p:txBody>
          <a:bodyPr/>
          <a:lstStyle/>
          <a:p>
            <a:r>
              <a:rPr lang="sr-Cyrl-RS" dirty="0"/>
              <a:t>Садржај</a:t>
            </a:r>
            <a:endParaRPr lang="en-US" dirty="0"/>
          </a:p>
        </p:txBody>
      </p:sp>
      <p:sp>
        <p:nvSpPr>
          <p:cNvPr id="3" name="Content Placeholder 2">
            <a:extLst>
              <a:ext uri="{FF2B5EF4-FFF2-40B4-BE49-F238E27FC236}">
                <a16:creationId xmlns:a16="http://schemas.microsoft.com/office/drawing/2014/main" id="{E2556637-4B1A-8759-7E6E-0F0632AAA10D}"/>
              </a:ext>
            </a:extLst>
          </p:cNvPr>
          <p:cNvSpPr>
            <a:spLocks noGrp="1"/>
          </p:cNvSpPr>
          <p:nvPr>
            <p:ph idx="1"/>
          </p:nvPr>
        </p:nvSpPr>
        <p:spPr/>
        <p:txBody>
          <a:bodyPr/>
          <a:lstStyle/>
          <a:p>
            <a:r>
              <a:rPr lang="ru-RU" dirty="0"/>
              <a:t>Упознавање са</a:t>
            </a:r>
          </a:p>
          <a:p>
            <a:pPr lvl="1"/>
            <a:endParaRPr lang="ru-RU" dirty="0"/>
          </a:p>
          <a:p>
            <a:pPr lvl="1"/>
            <a:r>
              <a:rPr lang="ru-RU" dirty="0"/>
              <a:t>основама финансијског рачуноводства, укључујући разумевање основних принципа и правила која утичу на евидентирање финансијских трансакција.</a:t>
            </a:r>
          </a:p>
          <a:p>
            <a:pPr lvl="1"/>
            <a:endParaRPr lang="ru-RU" dirty="0"/>
          </a:p>
          <a:p>
            <a:pPr lvl="1"/>
            <a:r>
              <a:rPr lang="ru-RU" dirty="0"/>
              <a:t>садржајем и видовима финансијског извештавања, са фокусом на читање и тумачење финансијских извештаја (биланс стања, биланс успеха, извештај о токовима готовине)  у контексту  стечајног поступка.</a:t>
            </a:r>
          </a:p>
          <a:p>
            <a:endParaRPr lang="en-US" dirty="0"/>
          </a:p>
        </p:txBody>
      </p:sp>
    </p:spTree>
    <p:extLst>
      <p:ext uri="{BB962C8B-B14F-4D97-AF65-F5344CB8AC3E}">
        <p14:creationId xmlns:p14="http://schemas.microsoft.com/office/powerpoint/2010/main" val="35042333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3DD50-075B-4224-8E0A-8A809D7073FF}"/>
              </a:ext>
            </a:extLst>
          </p:cNvPr>
          <p:cNvSpPr>
            <a:spLocks noGrp="1"/>
          </p:cNvSpPr>
          <p:nvPr>
            <p:ph type="title"/>
          </p:nvPr>
        </p:nvSpPr>
        <p:spPr>
          <a:xfrm>
            <a:off x="838200" y="365125"/>
            <a:ext cx="10515600" cy="1325563"/>
          </a:xfrm>
        </p:spPr>
        <p:txBody>
          <a:bodyPr/>
          <a:lstStyle/>
          <a:p>
            <a:r>
              <a:rPr lang="sr-Cyrl-RS" dirty="0"/>
              <a:t>Главна књига</a:t>
            </a:r>
            <a:endParaRPr lang="en-GB" dirty="0"/>
          </a:p>
        </p:txBody>
      </p:sp>
      <p:sp>
        <p:nvSpPr>
          <p:cNvPr id="3" name="Content Placeholder 2">
            <a:extLst>
              <a:ext uri="{FF2B5EF4-FFF2-40B4-BE49-F238E27FC236}">
                <a16:creationId xmlns:a16="http://schemas.microsoft.com/office/drawing/2014/main" id="{396868DE-CE54-4011-AF2B-F7BCD14CD360}"/>
              </a:ext>
            </a:extLst>
          </p:cNvPr>
          <p:cNvSpPr>
            <a:spLocks noGrp="1"/>
          </p:cNvSpPr>
          <p:nvPr>
            <p:ph idx="1"/>
          </p:nvPr>
        </p:nvSpPr>
        <p:spPr>
          <a:xfrm>
            <a:off x="838200" y="1587062"/>
            <a:ext cx="10515600" cy="4905813"/>
          </a:xfrm>
        </p:spPr>
        <p:txBody>
          <a:bodyPr>
            <a:normAutofit lnSpcReduction="10000"/>
          </a:bodyPr>
          <a:lstStyle/>
          <a:p>
            <a:r>
              <a:rPr lang="ru-RU" dirty="0"/>
              <a:t>Главна књига је потпуни скуп рачуна </a:t>
            </a:r>
          </a:p>
          <a:p>
            <a:pPr lvl="1"/>
            <a:r>
              <a:rPr lang="ru-RU" dirty="0"/>
              <a:t>систематско обухватање стања и промена на имовини, обавезама, капиталу, приходима и расходима и која је основа за састављање финансијских извештаја. </a:t>
            </a:r>
          </a:p>
          <a:p>
            <a:pPr lvl="1"/>
            <a:r>
              <a:rPr lang="ru-RU" dirty="0"/>
              <a:t>Главна књига се састоји из два одвојена дела, и то: билансне евиденције и ванбилансне евиденције.</a:t>
            </a:r>
          </a:p>
          <a:p>
            <a:r>
              <a:rPr lang="en-GB" dirty="0" err="1"/>
              <a:t>Трансакције</a:t>
            </a:r>
            <a:r>
              <a:rPr lang="en-GB" dirty="0"/>
              <a:t> </a:t>
            </a:r>
            <a:r>
              <a:rPr lang="en-GB" dirty="0" err="1"/>
              <a:t>се</a:t>
            </a:r>
            <a:r>
              <a:rPr lang="en-GB" dirty="0"/>
              <a:t> </a:t>
            </a:r>
            <a:r>
              <a:rPr lang="en-GB" dirty="0" err="1"/>
              <a:t>прво</a:t>
            </a:r>
            <a:r>
              <a:rPr lang="en-GB" dirty="0"/>
              <a:t> </a:t>
            </a:r>
            <a:r>
              <a:rPr lang="en-GB" dirty="0" err="1"/>
              <a:t>евидентирају</a:t>
            </a:r>
            <a:r>
              <a:rPr lang="en-GB" dirty="0"/>
              <a:t> у </a:t>
            </a:r>
            <a:r>
              <a:rPr lang="en-GB" dirty="0" err="1"/>
              <a:t>дневнику</a:t>
            </a:r>
            <a:r>
              <a:rPr lang="en-GB" dirty="0"/>
              <a:t>, а </a:t>
            </a:r>
            <a:r>
              <a:rPr lang="en-GB" dirty="0" err="1"/>
              <a:t>затим</a:t>
            </a:r>
            <a:r>
              <a:rPr lang="en-GB" dirty="0"/>
              <a:t> </a:t>
            </a:r>
            <a:r>
              <a:rPr lang="en-GB" dirty="0" err="1"/>
              <a:t>књиже</a:t>
            </a:r>
            <a:r>
              <a:rPr lang="en-GB" dirty="0"/>
              <a:t> </a:t>
            </a:r>
            <a:r>
              <a:rPr lang="en-GB" dirty="0" err="1"/>
              <a:t>на</a:t>
            </a:r>
            <a:r>
              <a:rPr lang="en-GB" dirty="0"/>
              <a:t> </a:t>
            </a:r>
            <a:r>
              <a:rPr lang="en-GB" dirty="0" err="1"/>
              <a:t>одговарајуће</a:t>
            </a:r>
            <a:r>
              <a:rPr lang="en-GB" dirty="0"/>
              <a:t> </a:t>
            </a:r>
            <a:r>
              <a:rPr lang="en-GB" dirty="0" err="1"/>
              <a:t>рачуне</a:t>
            </a:r>
            <a:r>
              <a:rPr lang="en-GB" dirty="0"/>
              <a:t> у </a:t>
            </a:r>
            <a:r>
              <a:rPr lang="en-GB" dirty="0" err="1"/>
              <a:t>главној</a:t>
            </a:r>
            <a:r>
              <a:rPr lang="en-GB" dirty="0"/>
              <a:t> </a:t>
            </a:r>
            <a:r>
              <a:rPr lang="en-GB" dirty="0" err="1"/>
              <a:t>књизи</a:t>
            </a:r>
            <a:r>
              <a:rPr lang="en-GB" dirty="0"/>
              <a:t>. </a:t>
            </a:r>
            <a:endParaRPr lang="sr-Cyrl-RS" dirty="0"/>
          </a:p>
          <a:p>
            <a:r>
              <a:rPr lang="en-GB" dirty="0" err="1"/>
              <a:t>Главна</a:t>
            </a:r>
            <a:r>
              <a:rPr lang="en-GB" dirty="0"/>
              <a:t> </a:t>
            </a:r>
            <a:r>
              <a:rPr lang="en-GB" dirty="0" err="1"/>
              <a:t>књига</a:t>
            </a:r>
            <a:r>
              <a:rPr lang="en-GB" dirty="0"/>
              <a:t> </a:t>
            </a:r>
            <a:r>
              <a:rPr lang="en-GB" dirty="0" err="1"/>
              <a:t>је</a:t>
            </a:r>
            <a:r>
              <a:rPr lang="en-GB" dirty="0"/>
              <a:t> </a:t>
            </a:r>
            <a:r>
              <a:rPr lang="en-GB" dirty="0" err="1"/>
              <a:t>примарни</a:t>
            </a:r>
            <a:r>
              <a:rPr lang="en-GB" dirty="0"/>
              <a:t> </a:t>
            </a:r>
            <a:r>
              <a:rPr lang="en-GB" dirty="0" err="1"/>
              <a:t>извор</a:t>
            </a:r>
            <a:r>
              <a:rPr lang="en-GB" dirty="0"/>
              <a:t> </a:t>
            </a:r>
            <a:r>
              <a:rPr lang="en-GB" dirty="0" err="1"/>
              <a:t>за</a:t>
            </a:r>
            <a:r>
              <a:rPr lang="en-GB" dirty="0"/>
              <a:t> </a:t>
            </a:r>
            <a:r>
              <a:rPr lang="en-GB" dirty="0" err="1"/>
              <a:t>израду</a:t>
            </a:r>
            <a:r>
              <a:rPr lang="en-GB" dirty="0"/>
              <a:t> </a:t>
            </a:r>
            <a:r>
              <a:rPr lang="en-GB" dirty="0" err="1"/>
              <a:t>финансијских</a:t>
            </a:r>
            <a:r>
              <a:rPr lang="en-GB" dirty="0"/>
              <a:t> </a:t>
            </a:r>
            <a:r>
              <a:rPr lang="en-GB" dirty="0" err="1"/>
              <a:t>извештаја</a:t>
            </a:r>
            <a:r>
              <a:rPr lang="en-GB" dirty="0"/>
              <a:t>, </a:t>
            </a:r>
            <a:r>
              <a:rPr lang="en-GB" dirty="0" err="1"/>
              <a:t>као</a:t>
            </a:r>
            <a:r>
              <a:rPr lang="en-GB" dirty="0"/>
              <a:t> </a:t>
            </a:r>
            <a:r>
              <a:rPr lang="en-GB" dirty="0" err="1"/>
              <a:t>што</a:t>
            </a:r>
            <a:r>
              <a:rPr lang="en-GB" dirty="0"/>
              <a:t> </a:t>
            </a:r>
            <a:r>
              <a:rPr lang="en-GB" dirty="0" err="1"/>
              <a:t>су</a:t>
            </a:r>
            <a:r>
              <a:rPr lang="en-GB" dirty="0"/>
              <a:t> </a:t>
            </a:r>
            <a:r>
              <a:rPr lang="en-GB" dirty="0" err="1"/>
              <a:t>биланс</a:t>
            </a:r>
            <a:r>
              <a:rPr lang="en-GB" dirty="0"/>
              <a:t> </a:t>
            </a:r>
            <a:r>
              <a:rPr lang="en-GB" dirty="0" err="1"/>
              <a:t>стања</a:t>
            </a:r>
            <a:r>
              <a:rPr lang="en-GB" dirty="0"/>
              <a:t>, </a:t>
            </a:r>
            <a:r>
              <a:rPr lang="en-GB" dirty="0" err="1"/>
              <a:t>биланс</a:t>
            </a:r>
            <a:r>
              <a:rPr lang="en-GB" dirty="0"/>
              <a:t> </a:t>
            </a:r>
            <a:r>
              <a:rPr lang="en-GB" dirty="0" err="1"/>
              <a:t>успеха</a:t>
            </a:r>
            <a:r>
              <a:rPr lang="en-GB" dirty="0"/>
              <a:t> и </a:t>
            </a:r>
            <a:r>
              <a:rPr lang="en-GB" dirty="0" err="1"/>
              <a:t>извештај</a:t>
            </a:r>
            <a:r>
              <a:rPr lang="en-GB" dirty="0"/>
              <a:t> о </a:t>
            </a:r>
            <a:r>
              <a:rPr lang="en-GB" dirty="0" err="1"/>
              <a:t>токовима</a:t>
            </a:r>
            <a:r>
              <a:rPr lang="en-GB" dirty="0"/>
              <a:t> </a:t>
            </a:r>
            <a:r>
              <a:rPr lang="en-GB" dirty="0" err="1"/>
              <a:t>готовине</a:t>
            </a:r>
            <a:r>
              <a:rPr lang="en-GB" dirty="0"/>
              <a:t>.</a:t>
            </a:r>
            <a:endParaRPr lang="sr-Cyrl-RS" dirty="0"/>
          </a:p>
          <a:p>
            <a:r>
              <a:rPr lang="ru-RU" dirty="0"/>
              <a:t>Главна књига садржи рачуне утврђене контним оквиром, у складу са потребама правног лица, односно предузетника</a:t>
            </a:r>
          </a:p>
        </p:txBody>
      </p:sp>
    </p:spTree>
    <p:extLst>
      <p:ext uri="{BB962C8B-B14F-4D97-AF65-F5344CB8AC3E}">
        <p14:creationId xmlns:p14="http://schemas.microsoft.com/office/powerpoint/2010/main" val="7638770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94939-5151-4E93-AAA6-6669CA5C190F}"/>
              </a:ext>
            </a:extLst>
          </p:cNvPr>
          <p:cNvSpPr>
            <a:spLocks noGrp="1"/>
          </p:cNvSpPr>
          <p:nvPr>
            <p:ph type="title"/>
          </p:nvPr>
        </p:nvSpPr>
        <p:spPr>
          <a:xfrm>
            <a:off x="838200" y="365125"/>
            <a:ext cx="10515600" cy="1325563"/>
          </a:xfrm>
        </p:spPr>
        <p:txBody>
          <a:bodyPr/>
          <a:lstStyle/>
          <a:p>
            <a:r>
              <a:rPr lang="sr-Cyrl-RS" dirty="0"/>
              <a:t>Контни оквир</a:t>
            </a:r>
            <a:endParaRPr lang="en-US" dirty="0"/>
          </a:p>
        </p:txBody>
      </p:sp>
      <p:sp>
        <p:nvSpPr>
          <p:cNvPr id="3" name="Content Placeholder 2">
            <a:extLst>
              <a:ext uri="{FF2B5EF4-FFF2-40B4-BE49-F238E27FC236}">
                <a16:creationId xmlns:a16="http://schemas.microsoft.com/office/drawing/2014/main" id="{3EE8E6DA-8343-6496-E0B9-AB1FF5A92F2C}"/>
              </a:ext>
            </a:extLst>
          </p:cNvPr>
          <p:cNvSpPr>
            <a:spLocks noGrp="1"/>
          </p:cNvSpPr>
          <p:nvPr>
            <p:ph idx="1"/>
          </p:nvPr>
        </p:nvSpPr>
        <p:spPr>
          <a:xfrm>
            <a:off x="838200" y="1825625"/>
            <a:ext cx="10515600" cy="4351338"/>
          </a:xfrm>
        </p:spPr>
        <p:txBody>
          <a:bodyPr/>
          <a:lstStyle/>
          <a:p>
            <a:r>
              <a:rPr lang="en-GB" dirty="0" err="1"/>
              <a:t>Контни</a:t>
            </a:r>
            <a:r>
              <a:rPr lang="en-GB" dirty="0"/>
              <a:t> </a:t>
            </a:r>
            <a:r>
              <a:rPr lang="en-GB" dirty="0" err="1"/>
              <a:t>оквир</a:t>
            </a:r>
            <a:r>
              <a:rPr lang="en-GB" dirty="0"/>
              <a:t> </a:t>
            </a:r>
            <a:r>
              <a:rPr lang="en-GB" dirty="0" err="1"/>
              <a:t>је</a:t>
            </a:r>
            <a:r>
              <a:rPr lang="en-GB" dirty="0"/>
              <a:t> </a:t>
            </a:r>
            <a:r>
              <a:rPr lang="en-GB" dirty="0" err="1"/>
              <a:t>систематски</a:t>
            </a:r>
            <a:r>
              <a:rPr lang="en-GB" dirty="0"/>
              <a:t> </a:t>
            </a:r>
            <a:r>
              <a:rPr lang="en-GB" dirty="0" err="1"/>
              <a:t>приказ</a:t>
            </a:r>
            <a:r>
              <a:rPr lang="en-GB" dirty="0"/>
              <a:t> </a:t>
            </a:r>
            <a:r>
              <a:rPr lang="en-GB" dirty="0" err="1"/>
              <a:t>рачуна</a:t>
            </a:r>
            <a:r>
              <a:rPr lang="en-GB" dirty="0"/>
              <a:t> </a:t>
            </a:r>
            <a:r>
              <a:rPr lang="en-GB" dirty="0" err="1"/>
              <a:t>који</a:t>
            </a:r>
            <a:r>
              <a:rPr lang="en-GB" dirty="0"/>
              <a:t> </a:t>
            </a:r>
            <a:r>
              <a:rPr lang="en-GB" dirty="0" err="1"/>
              <a:t>се</a:t>
            </a:r>
            <a:r>
              <a:rPr lang="en-GB" dirty="0"/>
              <a:t> </a:t>
            </a:r>
            <a:r>
              <a:rPr lang="en-GB" dirty="0" err="1"/>
              <a:t>користе</a:t>
            </a:r>
            <a:r>
              <a:rPr lang="en-GB" dirty="0"/>
              <a:t> </a:t>
            </a:r>
            <a:r>
              <a:rPr lang="en-GB" dirty="0" err="1"/>
              <a:t>за</a:t>
            </a:r>
            <a:r>
              <a:rPr lang="en-GB" dirty="0"/>
              <a:t> </a:t>
            </a:r>
            <a:r>
              <a:rPr lang="en-GB" dirty="0" err="1"/>
              <a:t>вођење</a:t>
            </a:r>
            <a:r>
              <a:rPr lang="en-GB" dirty="0"/>
              <a:t> </a:t>
            </a:r>
            <a:r>
              <a:rPr lang="en-GB" dirty="0" err="1"/>
              <a:t>пословних</a:t>
            </a:r>
            <a:r>
              <a:rPr lang="en-GB" dirty="0"/>
              <a:t> </a:t>
            </a:r>
            <a:r>
              <a:rPr lang="en-GB" dirty="0" err="1"/>
              <a:t>евиденција</a:t>
            </a:r>
            <a:r>
              <a:rPr lang="en-GB" dirty="0"/>
              <a:t> и </a:t>
            </a:r>
            <a:r>
              <a:rPr lang="en-GB" dirty="0" err="1"/>
              <a:t>финансијских</a:t>
            </a:r>
            <a:r>
              <a:rPr lang="en-GB" dirty="0"/>
              <a:t> </a:t>
            </a:r>
            <a:r>
              <a:rPr lang="en-GB" dirty="0" err="1"/>
              <a:t>извештаја</a:t>
            </a:r>
            <a:r>
              <a:rPr lang="en-GB" dirty="0"/>
              <a:t>. </a:t>
            </a:r>
            <a:endParaRPr lang="sr-Cyrl-RS" dirty="0"/>
          </a:p>
          <a:p>
            <a:r>
              <a:rPr lang="sr-Cyrl-RS" dirty="0"/>
              <a:t>У</a:t>
            </a:r>
            <a:r>
              <a:rPr lang="en-GB" dirty="0" err="1"/>
              <a:t>ређује</a:t>
            </a:r>
            <a:r>
              <a:rPr lang="en-GB" dirty="0"/>
              <a:t> </a:t>
            </a:r>
            <a:r>
              <a:rPr lang="en-GB" dirty="0" err="1"/>
              <a:t>класификацију</a:t>
            </a:r>
            <a:r>
              <a:rPr lang="en-GB" dirty="0"/>
              <a:t>, </a:t>
            </a:r>
            <a:r>
              <a:rPr lang="en-GB" dirty="0" err="1"/>
              <a:t>нумерацију</a:t>
            </a:r>
            <a:r>
              <a:rPr lang="en-GB" dirty="0"/>
              <a:t> и </a:t>
            </a:r>
            <a:r>
              <a:rPr lang="en-GB" dirty="0" err="1"/>
              <a:t>називе</a:t>
            </a:r>
            <a:r>
              <a:rPr lang="en-GB" dirty="0"/>
              <a:t> </a:t>
            </a:r>
            <a:r>
              <a:rPr lang="en-GB" dirty="0" err="1"/>
              <a:t>рачуна</a:t>
            </a:r>
            <a:r>
              <a:rPr lang="en-GB" dirty="0"/>
              <a:t>, </a:t>
            </a:r>
            <a:r>
              <a:rPr lang="en-GB" dirty="0" err="1"/>
              <a:t>омогућавајући</a:t>
            </a:r>
            <a:r>
              <a:rPr lang="en-GB" dirty="0"/>
              <a:t> </a:t>
            </a:r>
            <a:r>
              <a:rPr lang="en-GB" dirty="0" err="1"/>
              <a:t>транспарентно</a:t>
            </a:r>
            <a:r>
              <a:rPr lang="en-GB" dirty="0"/>
              <a:t> и </a:t>
            </a:r>
            <a:r>
              <a:rPr lang="en-GB" dirty="0" err="1"/>
              <a:t>стандардизовано</a:t>
            </a:r>
            <a:r>
              <a:rPr lang="en-GB" dirty="0"/>
              <a:t> </a:t>
            </a:r>
            <a:r>
              <a:rPr lang="en-GB" dirty="0" err="1"/>
              <a:t>евидентирање</a:t>
            </a:r>
            <a:r>
              <a:rPr lang="en-GB" dirty="0"/>
              <a:t> </a:t>
            </a:r>
            <a:r>
              <a:rPr lang="en-GB" dirty="0" err="1"/>
              <a:t>пословних</a:t>
            </a:r>
            <a:r>
              <a:rPr lang="en-GB" dirty="0"/>
              <a:t> </a:t>
            </a:r>
            <a:r>
              <a:rPr lang="en-GB" dirty="0" err="1"/>
              <a:t>трансакција</a:t>
            </a:r>
            <a:r>
              <a:rPr lang="en-GB" dirty="0"/>
              <a:t> у </a:t>
            </a:r>
            <a:r>
              <a:rPr lang="en-GB" dirty="0" err="1"/>
              <a:t>оквиру</a:t>
            </a:r>
            <a:r>
              <a:rPr lang="en-GB" dirty="0"/>
              <a:t> </a:t>
            </a:r>
            <a:r>
              <a:rPr lang="en-GB" dirty="0" err="1"/>
              <a:t>предузећа</a:t>
            </a:r>
            <a:r>
              <a:rPr lang="en-GB" dirty="0"/>
              <a:t>. </a:t>
            </a:r>
            <a:endParaRPr lang="sr-Cyrl-RS" dirty="0"/>
          </a:p>
          <a:p>
            <a:r>
              <a:rPr lang="ru-RU" dirty="0"/>
              <a:t>Правилник о Контном оквиру </a:t>
            </a:r>
          </a:p>
          <a:p>
            <a:pPr marL="0" indent="0">
              <a:buNone/>
            </a:pPr>
            <a:endParaRPr lang="en-US" dirty="0"/>
          </a:p>
        </p:txBody>
      </p:sp>
    </p:spTree>
    <p:extLst>
      <p:ext uri="{BB962C8B-B14F-4D97-AF65-F5344CB8AC3E}">
        <p14:creationId xmlns:p14="http://schemas.microsoft.com/office/powerpoint/2010/main" val="20151143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07AA7-9123-4816-A492-1256A1073B3E}"/>
              </a:ext>
            </a:extLst>
          </p:cNvPr>
          <p:cNvSpPr>
            <a:spLocks noGrp="1"/>
          </p:cNvSpPr>
          <p:nvPr>
            <p:ph type="title"/>
          </p:nvPr>
        </p:nvSpPr>
        <p:spPr>
          <a:xfrm>
            <a:off x="838200" y="365125"/>
            <a:ext cx="10515600" cy="1325563"/>
          </a:xfrm>
        </p:spPr>
        <p:txBody>
          <a:bodyPr/>
          <a:lstStyle/>
          <a:p>
            <a:r>
              <a:rPr lang="sr-Cyrl-RS" dirty="0"/>
              <a:t>Контни оквир</a:t>
            </a:r>
            <a:endParaRPr lang="en-GB" dirty="0"/>
          </a:p>
        </p:txBody>
      </p:sp>
      <p:sp>
        <p:nvSpPr>
          <p:cNvPr id="3" name="Content Placeholder 2">
            <a:extLst>
              <a:ext uri="{FF2B5EF4-FFF2-40B4-BE49-F238E27FC236}">
                <a16:creationId xmlns:a16="http://schemas.microsoft.com/office/drawing/2014/main" id="{5214382A-A86F-479C-A48F-7D8AFCBCF134}"/>
              </a:ext>
            </a:extLst>
          </p:cNvPr>
          <p:cNvSpPr>
            <a:spLocks noGrp="1"/>
          </p:cNvSpPr>
          <p:nvPr>
            <p:ph idx="1"/>
          </p:nvPr>
        </p:nvSpPr>
        <p:spPr>
          <a:xfrm>
            <a:off x="838200" y="1576552"/>
            <a:ext cx="10515600" cy="4600411"/>
          </a:xfrm>
        </p:spPr>
        <p:txBody>
          <a:bodyPr>
            <a:normAutofit fontScale="92500" lnSpcReduction="10000"/>
          </a:bodyPr>
          <a:lstStyle/>
          <a:p>
            <a:r>
              <a:rPr lang="sr-Cyrl-RS" dirty="0"/>
              <a:t>Прописане класе рачуна у </a:t>
            </a:r>
            <a:r>
              <a:rPr lang="sr-Cyrl-RS" dirty="0">
                <a:hlinkClick r:id="rId2"/>
              </a:rPr>
              <a:t>Контном оквиру </a:t>
            </a:r>
            <a:r>
              <a:rPr lang="sr-Cyrl-RS" dirty="0"/>
              <a:t>за привредна друштва (предузећа):</a:t>
            </a:r>
          </a:p>
          <a:p>
            <a:pPr lvl="1"/>
            <a:r>
              <a:rPr lang="sr-Cyrl-RS" dirty="0"/>
              <a:t>0 – Неуплаћени уписани капитал и стална имовина</a:t>
            </a:r>
          </a:p>
          <a:p>
            <a:pPr lvl="1"/>
            <a:r>
              <a:rPr lang="sr-Cyrl-RS" dirty="0"/>
              <a:t>1 – Залихе и стална средства намењена продаји</a:t>
            </a:r>
          </a:p>
          <a:p>
            <a:pPr lvl="1"/>
            <a:r>
              <a:rPr lang="sr-Cyrl-RS" dirty="0"/>
              <a:t>2 – Краткорочна потраживања и пласмани, новчана средства и активна временска разграничења</a:t>
            </a:r>
          </a:p>
          <a:p>
            <a:pPr lvl="1"/>
            <a:r>
              <a:rPr lang="sr-Cyrl-RS" dirty="0"/>
              <a:t>3 – Капитал</a:t>
            </a:r>
          </a:p>
          <a:p>
            <a:pPr lvl="1"/>
            <a:r>
              <a:rPr lang="sr-Cyrl-RS" dirty="0"/>
              <a:t>4 – Дугорочна резервисања, обавезе и пасивна временска разграничења</a:t>
            </a:r>
          </a:p>
          <a:p>
            <a:pPr lvl="1"/>
            <a:r>
              <a:rPr lang="sr-Cyrl-RS" dirty="0"/>
              <a:t>5 – Расходи</a:t>
            </a:r>
          </a:p>
          <a:p>
            <a:pPr lvl="1"/>
            <a:r>
              <a:rPr lang="sr-Cyrl-RS" dirty="0"/>
              <a:t>6 – Приходи</a:t>
            </a:r>
          </a:p>
          <a:p>
            <a:pPr lvl="1"/>
            <a:r>
              <a:rPr lang="sr-Cyrl-RS" dirty="0"/>
              <a:t>7 – Отварање и закључак рачуна стања и успеха</a:t>
            </a:r>
          </a:p>
          <a:p>
            <a:pPr lvl="1"/>
            <a:r>
              <a:rPr lang="sr-Cyrl-RS" dirty="0"/>
              <a:t>8 – Ванбилансна евиденција</a:t>
            </a:r>
          </a:p>
          <a:p>
            <a:pPr lvl="1"/>
            <a:r>
              <a:rPr lang="sr-Cyrl-RS" dirty="0"/>
              <a:t>9 – Обрачун трошкова и учинака</a:t>
            </a:r>
          </a:p>
          <a:p>
            <a:pPr lvl="1"/>
            <a:endParaRPr lang="sr-Cyrl-RS" dirty="0"/>
          </a:p>
          <a:p>
            <a:pPr lvl="1"/>
            <a:endParaRPr lang="en-GB" dirty="0"/>
          </a:p>
        </p:txBody>
      </p:sp>
    </p:spTree>
    <p:extLst>
      <p:ext uri="{BB962C8B-B14F-4D97-AF65-F5344CB8AC3E}">
        <p14:creationId xmlns:p14="http://schemas.microsoft.com/office/powerpoint/2010/main" val="29987911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13D0C-695A-45B0-B25E-8AF20F181E09}"/>
              </a:ext>
            </a:extLst>
          </p:cNvPr>
          <p:cNvSpPr>
            <a:spLocks noGrp="1"/>
          </p:cNvSpPr>
          <p:nvPr>
            <p:ph type="title"/>
          </p:nvPr>
        </p:nvSpPr>
        <p:spPr>
          <a:xfrm>
            <a:off x="838200" y="365125"/>
            <a:ext cx="10515600" cy="1325563"/>
          </a:xfrm>
        </p:spPr>
        <p:txBody>
          <a:bodyPr/>
          <a:lstStyle/>
          <a:p>
            <a:r>
              <a:rPr lang="sr-Cyrl-RS" dirty="0"/>
              <a:t>Контне класе</a:t>
            </a:r>
            <a:endParaRPr lang="en-GB" dirty="0"/>
          </a:p>
        </p:txBody>
      </p:sp>
      <p:sp>
        <p:nvSpPr>
          <p:cNvPr id="3" name="Content Placeholder 2">
            <a:extLst>
              <a:ext uri="{FF2B5EF4-FFF2-40B4-BE49-F238E27FC236}">
                <a16:creationId xmlns:a16="http://schemas.microsoft.com/office/drawing/2014/main" id="{F7AA5AE9-F64E-4E00-948B-46C7A4559B28}"/>
              </a:ext>
            </a:extLst>
          </p:cNvPr>
          <p:cNvSpPr>
            <a:spLocks noGrp="1"/>
          </p:cNvSpPr>
          <p:nvPr>
            <p:ph idx="1"/>
          </p:nvPr>
        </p:nvSpPr>
        <p:spPr>
          <a:xfrm>
            <a:off x="838200" y="1825625"/>
            <a:ext cx="10515600" cy="4351338"/>
          </a:xfrm>
        </p:spPr>
        <p:txBody>
          <a:bodyPr>
            <a:normAutofit/>
          </a:bodyPr>
          <a:lstStyle/>
          <a:p>
            <a:r>
              <a:rPr lang="sr-Cyrl-RS" dirty="0"/>
              <a:t>Конта класа 0, 1, 2, 3 и 4 имају функцију билансних рачуна – служе за књижење стања и промена имовине, обавеза и капитала</a:t>
            </a:r>
          </a:p>
          <a:p>
            <a:r>
              <a:rPr lang="sr-Cyrl-RS" dirty="0"/>
              <a:t>Конта класе 5 и 6 предвиђена за евиденцију расхода и прихода</a:t>
            </a:r>
          </a:p>
          <a:p>
            <a:pPr lvl="1"/>
            <a:r>
              <a:rPr lang="sr-Cyrl-RS" dirty="0"/>
              <a:t>На основу стања ових рачуна састављају се биланс стања и биланс успеха</a:t>
            </a:r>
          </a:p>
          <a:p>
            <a:r>
              <a:rPr lang="sr-Cyrl-RS" dirty="0"/>
              <a:t>Конта класе 7 – Отварање и закључак рачуна стања и успеха, служе за отварање главне књиге на почетку сваке нове пословне године</a:t>
            </a:r>
          </a:p>
          <a:p>
            <a:pPr lvl="1"/>
            <a:r>
              <a:rPr lang="sr-Cyrl-RS" dirty="0"/>
              <a:t>Рачуни ове класе служе и за закључак рачуна успеха на дан годишњег биланса, као и рачуна стања (активе и пасиве)</a:t>
            </a:r>
            <a:endParaRPr lang="en-GB" dirty="0"/>
          </a:p>
          <a:p>
            <a:endParaRPr lang="en-GB" dirty="0"/>
          </a:p>
        </p:txBody>
      </p:sp>
    </p:spTree>
    <p:extLst>
      <p:ext uri="{BB962C8B-B14F-4D97-AF65-F5344CB8AC3E}">
        <p14:creationId xmlns:p14="http://schemas.microsoft.com/office/powerpoint/2010/main" val="30849842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23F38-1E2C-4DDF-AB9C-4E6ABAF6D6AA}"/>
              </a:ext>
            </a:extLst>
          </p:cNvPr>
          <p:cNvSpPr>
            <a:spLocks noGrp="1"/>
          </p:cNvSpPr>
          <p:nvPr>
            <p:ph type="title"/>
          </p:nvPr>
        </p:nvSpPr>
        <p:spPr/>
        <p:txBody>
          <a:bodyPr/>
          <a:lstStyle/>
          <a:p>
            <a:r>
              <a:rPr lang="sr-Cyrl-RS" dirty="0"/>
              <a:t>Контне класе</a:t>
            </a:r>
            <a:endParaRPr lang="en-GB" dirty="0"/>
          </a:p>
        </p:txBody>
      </p:sp>
      <p:sp>
        <p:nvSpPr>
          <p:cNvPr id="3" name="Content Placeholder 2">
            <a:extLst>
              <a:ext uri="{FF2B5EF4-FFF2-40B4-BE49-F238E27FC236}">
                <a16:creationId xmlns:a16="http://schemas.microsoft.com/office/drawing/2014/main" id="{21ECB541-8692-430B-BC72-A0C69AF48746}"/>
              </a:ext>
            </a:extLst>
          </p:cNvPr>
          <p:cNvSpPr>
            <a:spLocks noGrp="1"/>
          </p:cNvSpPr>
          <p:nvPr>
            <p:ph idx="1"/>
          </p:nvPr>
        </p:nvSpPr>
        <p:spPr/>
        <p:txBody>
          <a:bodyPr/>
          <a:lstStyle/>
          <a:p>
            <a:r>
              <a:rPr lang="sr-Cyrl-RS" b="1" i="1" dirty="0"/>
              <a:t>На контима класе 8 </a:t>
            </a:r>
            <a:r>
              <a:rPr lang="sr-Cyrl-RS" b="1" dirty="0"/>
              <a:t>– </a:t>
            </a:r>
            <a:r>
              <a:rPr lang="sr-Cyrl-RS" b="1" i="1" dirty="0"/>
              <a:t>Ванбилансна евиденција</a:t>
            </a:r>
            <a:r>
              <a:rPr lang="sr-Cyrl-RS" dirty="0"/>
              <a:t>, исказују се средства узета у закуп, комисион, роба, преузети производи и роба за заједничко пословање, роба у консигнацији, као и остала средства која нису у власништву правног лица и предузетника</a:t>
            </a:r>
          </a:p>
          <a:p>
            <a:pPr lvl="1"/>
            <a:r>
              <a:rPr lang="sr-Cyrl-RS" dirty="0"/>
              <a:t>На рачунима ове класе евидентирају се авали, гаранције и друга јемства, као и све обавезе по основу наведених средстава.</a:t>
            </a:r>
            <a:endParaRPr lang="en-GB" dirty="0"/>
          </a:p>
          <a:p>
            <a:r>
              <a:rPr lang="sr-Cyrl-RS" b="1" i="1" dirty="0"/>
              <a:t>Класа 9 </a:t>
            </a:r>
            <a:r>
              <a:rPr lang="sr-Cyrl-RS" b="1" dirty="0"/>
              <a:t>– </a:t>
            </a:r>
            <a:r>
              <a:rPr lang="sr-Cyrl-RS" b="1" i="1" dirty="0"/>
              <a:t>Обрачун трошкова и учинака</a:t>
            </a:r>
            <a:r>
              <a:rPr lang="sr-Cyrl-RS" dirty="0"/>
              <a:t>, предвиђена је превасходно за производна правна лица (предузећа) и њихово управљачко рачуноводство</a:t>
            </a:r>
          </a:p>
          <a:p>
            <a:endParaRPr lang="en-GB" dirty="0"/>
          </a:p>
        </p:txBody>
      </p:sp>
    </p:spTree>
    <p:extLst>
      <p:ext uri="{BB962C8B-B14F-4D97-AF65-F5344CB8AC3E}">
        <p14:creationId xmlns:p14="http://schemas.microsoft.com/office/powerpoint/2010/main" val="12889230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BA348-DEC4-42B2-ABBD-04CC3D164B26}"/>
              </a:ext>
            </a:extLst>
          </p:cNvPr>
          <p:cNvSpPr>
            <a:spLocks noGrp="1"/>
          </p:cNvSpPr>
          <p:nvPr>
            <p:ph type="title"/>
          </p:nvPr>
        </p:nvSpPr>
        <p:spPr/>
        <p:txBody>
          <a:bodyPr/>
          <a:lstStyle/>
          <a:p>
            <a:r>
              <a:rPr lang="sr-Cyrl-RS" dirty="0"/>
              <a:t>Класа – група - рачун</a:t>
            </a:r>
            <a:endParaRPr lang="en-GB" dirty="0"/>
          </a:p>
        </p:txBody>
      </p:sp>
      <p:sp>
        <p:nvSpPr>
          <p:cNvPr id="3" name="Content Placeholder 2">
            <a:extLst>
              <a:ext uri="{FF2B5EF4-FFF2-40B4-BE49-F238E27FC236}">
                <a16:creationId xmlns:a16="http://schemas.microsoft.com/office/drawing/2014/main" id="{F9AA202A-F858-44AB-ABEB-54DD8D31CFD6}"/>
              </a:ext>
            </a:extLst>
          </p:cNvPr>
          <p:cNvSpPr>
            <a:spLocks noGrp="1"/>
          </p:cNvSpPr>
          <p:nvPr>
            <p:ph idx="1"/>
          </p:nvPr>
        </p:nvSpPr>
        <p:spPr/>
        <p:txBody>
          <a:bodyPr>
            <a:normAutofit/>
          </a:bodyPr>
          <a:lstStyle/>
          <a:p>
            <a:r>
              <a:rPr lang="sr-Cyrl-RS" sz="3200" dirty="0">
                <a:solidFill>
                  <a:srgbClr val="FF0000"/>
                </a:solidFill>
              </a:rPr>
              <a:t>Класа 0: Стална имовина</a:t>
            </a:r>
          </a:p>
          <a:p>
            <a:pPr lvl="1"/>
            <a:r>
              <a:rPr lang="sr-Cyrl-RS" dirty="0">
                <a:solidFill>
                  <a:srgbClr val="0070C0"/>
                </a:solidFill>
              </a:rPr>
              <a:t>Група 01 – Нематеријална имовина,</a:t>
            </a:r>
          </a:p>
          <a:p>
            <a:pPr lvl="2"/>
            <a:r>
              <a:rPr lang="sr-Cyrl-RS" sz="2400" dirty="0">
                <a:solidFill>
                  <a:srgbClr val="00B050"/>
                </a:solidFill>
              </a:rPr>
              <a:t>Рачун  </a:t>
            </a:r>
            <a:r>
              <a:rPr lang="ru-RU" sz="2400" dirty="0">
                <a:solidFill>
                  <a:srgbClr val="00B050"/>
                </a:solidFill>
              </a:rPr>
              <a:t>011 – Концесије, патенти, лиценце, робне и услужне марке, исказују се улагања у нематеријална права која испуњавају услове за признавање нематеријалне имовине</a:t>
            </a:r>
            <a:r>
              <a:rPr lang="ru-RU" sz="900" b="0" i="0" dirty="0">
                <a:solidFill>
                  <a:srgbClr val="00B050"/>
                </a:solidFill>
                <a:effectLst/>
                <a:latin typeface="Verdana" panose="020B0604030504040204" pitchFamily="34" charset="0"/>
              </a:rPr>
              <a:t>.</a:t>
            </a:r>
            <a:endParaRPr lang="en-GB" sz="1800" dirty="0">
              <a:solidFill>
                <a:srgbClr val="00B050"/>
              </a:solidFill>
            </a:endParaRPr>
          </a:p>
        </p:txBody>
      </p:sp>
    </p:spTree>
    <p:extLst>
      <p:ext uri="{BB962C8B-B14F-4D97-AF65-F5344CB8AC3E}">
        <p14:creationId xmlns:p14="http://schemas.microsoft.com/office/powerpoint/2010/main" val="15750388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5B78C-67F9-F23B-9B98-706960CD62BD}"/>
              </a:ext>
            </a:extLst>
          </p:cNvPr>
          <p:cNvSpPr>
            <a:spLocks noGrp="1"/>
          </p:cNvSpPr>
          <p:nvPr>
            <p:ph type="title"/>
          </p:nvPr>
        </p:nvSpPr>
        <p:spPr>
          <a:xfrm>
            <a:off x="838200" y="365125"/>
            <a:ext cx="10515600" cy="1325563"/>
          </a:xfrm>
        </p:spPr>
        <p:txBody>
          <a:bodyPr/>
          <a:lstStyle/>
          <a:p>
            <a:r>
              <a:rPr lang="sr-Cyrl-RS" dirty="0"/>
              <a:t>Рачуноводствени процес</a:t>
            </a:r>
            <a:endParaRPr lang="en-US" dirty="0"/>
          </a:p>
        </p:txBody>
      </p:sp>
      <p:sp>
        <p:nvSpPr>
          <p:cNvPr id="3" name="Content Placeholder 2">
            <a:extLst>
              <a:ext uri="{FF2B5EF4-FFF2-40B4-BE49-F238E27FC236}">
                <a16:creationId xmlns:a16="http://schemas.microsoft.com/office/drawing/2014/main" id="{A31B533C-D054-1156-DA0E-C427A49C20D2}"/>
              </a:ext>
            </a:extLst>
          </p:cNvPr>
          <p:cNvSpPr>
            <a:spLocks noGrp="1"/>
          </p:cNvSpPr>
          <p:nvPr>
            <p:ph idx="1"/>
          </p:nvPr>
        </p:nvSpPr>
        <p:spPr>
          <a:xfrm>
            <a:off x="838200" y="1825625"/>
            <a:ext cx="10515600" cy="4351338"/>
          </a:xfrm>
        </p:spPr>
        <p:txBody>
          <a:bodyPr/>
          <a:lstStyle/>
          <a:p>
            <a:r>
              <a:rPr lang="sr-Cyrl-RS" dirty="0"/>
              <a:t>Рачуноводствени процес: Процес започиње почетним билансом стања, који се заснива на инвентару имовине предузећа. </a:t>
            </a:r>
          </a:p>
          <a:p>
            <a:r>
              <a:rPr lang="sr-Cyrl-RS" dirty="0"/>
              <a:t>Током године, финансијске трансакције </a:t>
            </a:r>
            <a:r>
              <a:rPr lang="en-GB" dirty="0" err="1"/>
              <a:t>се</a:t>
            </a:r>
            <a:r>
              <a:rPr lang="en-GB" dirty="0"/>
              <a:t> </a:t>
            </a:r>
            <a:r>
              <a:rPr lang="en-GB" dirty="0" err="1"/>
              <a:t>евидентирају</a:t>
            </a:r>
            <a:r>
              <a:rPr lang="en-GB" dirty="0"/>
              <a:t> у </a:t>
            </a:r>
            <a:r>
              <a:rPr lang="en-GB" dirty="0" err="1"/>
              <a:t>дневнику</a:t>
            </a:r>
            <a:r>
              <a:rPr lang="en-GB" dirty="0"/>
              <a:t> и </a:t>
            </a:r>
            <a:r>
              <a:rPr lang="en-GB" dirty="0" err="1"/>
              <a:t>књиже</a:t>
            </a:r>
            <a:r>
              <a:rPr lang="en-GB" dirty="0"/>
              <a:t> у </a:t>
            </a:r>
            <a:r>
              <a:rPr lang="en-GB" dirty="0" err="1"/>
              <a:t>главну</a:t>
            </a:r>
            <a:r>
              <a:rPr lang="en-GB" dirty="0"/>
              <a:t> </a:t>
            </a:r>
            <a:r>
              <a:rPr lang="en-GB" dirty="0" err="1"/>
              <a:t>књигу</a:t>
            </a:r>
            <a:r>
              <a:rPr lang="en-GB" dirty="0"/>
              <a:t>. </a:t>
            </a:r>
            <a:r>
              <a:rPr lang="en-GB" dirty="0" err="1"/>
              <a:t>На</a:t>
            </a:r>
            <a:r>
              <a:rPr lang="en-GB" dirty="0"/>
              <a:t> </a:t>
            </a:r>
            <a:r>
              <a:rPr lang="en-GB" dirty="0" err="1"/>
              <a:t>крају</a:t>
            </a:r>
            <a:r>
              <a:rPr lang="en-GB" dirty="0"/>
              <a:t> </a:t>
            </a:r>
            <a:r>
              <a:rPr lang="en-GB" dirty="0" err="1"/>
              <a:t>године</a:t>
            </a:r>
            <a:r>
              <a:rPr lang="en-GB" dirty="0"/>
              <a:t> </a:t>
            </a:r>
            <a:r>
              <a:rPr lang="en-GB" dirty="0" err="1"/>
              <a:t>припремају</a:t>
            </a:r>
            <a:r>
              <a:rPr lang="en-GB" dirty="0"/>
              <a:t> </a:t>
            </a:r>
            <a:r>
              <a:rPr lang="en-GB" dirty="0" err="1"/>
              <a:t>се</a:t>
            </a:r>
            <a:r>
              <a:rPr lang="en-GB" dirty="0"/>
              <a:t> </a:t>
            </a:r>
            <a:r>
              <a:rPr lang="en-GB" dirty="0" err="1"/>
              <a:t>завршни</a:t>
            </a:r>
            <a:r>
              <a:rPr lang="en-GB" dirty="0"/>
              <a:t> </a:t>
            </a:r>
            <a:r>
              <a:rPr lang="en-GB" dirty="0" err="1"/>
              <a:t>биланс</a:t>
            </a:r>
            <a:r>
              <a:rPr lang="en-GB" dirty="0"/>
              <a:t> и </a:t>
            </a:r>
            <a:r>
              <a:rPr lang="en-GB" dirty="0" err="1"/>
              <a:t>закључни</a:t>
            </a:r>
            <a:r>
              <a:rPr lang="en-GB" dirty="0"/>
              <a:t> </a:t>
            </a:r>
            <a:r>
              <a:rPr lang="en-GB" dirty="0" err="1"/>
              <a:t>лист</a:t>
            </a:r>
            <a:r>
              <a:rPr lang="en-GB" dirty="0"/>
              <a:t>. </a:t>
            </a:r>
            <a:endParaRPr lang="sr-Cyrl-RS" dirty="0"/>
          </a:p>
          <a:p>
            <a:r>
              <a:rPr lang="en-GB" dirty="0" err="1"/>
              <a:t>Овај</a:t>
            </a:r>
            <a:r>
              <a:rPr lang="en-GB" dirty="0"/>
              <a:t> </a:t>
            </a:r>
            <a:r>
              <a:rPr lang="en-GB" dirty="0" err="1"/>
              <a:t>закључни</a:t>
            </a:r>
            <a:r>
              <a:rPr lang="en-GB" dirty="0"/>
              <a:t> </a:t>
            </a:r>
            <a:r>
              <a:rPr lang="en-GB" dirty="0" err="1"/>
              <a:t>лист</a:t>
            </a:r>
            <a:r>
              <a:rPr lang="en-GB" dirty="0"/>
              <a:t> </a:t>
            </a:r>
            <a:r>
              <a:rPr lang="en-GB" dirty="0" err="1"/>
              <a:t>чини</a:t>
            </a:r>
            <a:r>
              <a:rPr lang="en-GB" dirty="0"/>
              <a:t> </a:t>
            </a:r>
            <a:r>
              <a:rPr lang="en-GB" dirty="0" err="1"/>
              <a:t>основу</a:t>
            </a:r>
            <a:r>
              <a:rPr lang="en-GB" dirty="0"/>
              <a:t> </a:t>
            </a:r>
            <a:r>
              <a:rPr lang="en-GB" dirty="0" err="1"/>
              <a:t>за</a:t>
            </a:r>
            <a:r>
              <a:rPr lang="en-GB" dirty="0"/>
              <a:t> </a:t>
            </a:r>
            <a:r>
              <a:rPr lang="en-GB" dirty="0" err="1"/>
              <a:t>годишње</a:t>
            </a:r>
            <a:r>
              <a:rPr lang="en-GB" dirty="0"/>
              <a:t> </a:t>
            </a:r>
            <a:r>
              <a:rPr lang="en-GB" dirty="0" err="1"/>
              <a:t>финансијске</a:t>
            </a:r>
            <a:r>
              <a:rPr lang="en-GB" dirty="0"/>
              <a:t> </a:t>
            </a:r>
            <a:r>
              <a:rPr lang="en-GB" dirty="0" err="1"/>
              <a:t>извештаје</a:t>
            </a:r>
            <a:r>
              <a:rPr lang="en-GB" dirty="0"/>
              <a:t>.</a:t>
            </a:r>
            <a:endParaRPr lang="en-US" dirty="0"/>
          </a:p>
        </p:txBody>
      </p:sp>
    </p:spTree>
    <p:extLst>
      <p:ext uri="{BB962C8B-B14F-4D97-AF65-F5344CB8AC3E}">
        <p14:creationId xmlns:p14="http://schemas.microsoft.com/office/powerpoint/2010/main" val="8345831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Rectangle 76">
            <a:extLst>
              <a:ext uri="{FF2B5EF4-FFF2-40B4-BE49-F238E27FC236}">
                <a16:creationId xmlns:a16="http://schemas.microsoft.com/office/drawing/2014/main" id="{98703E09-93A2-437F-8C7B-307CF4A7329D}"/>
              </a:ext>
            </a:extLst>
          </p:cNvPr>
          <p:cNvSpPr/>
          <p:nvPr/>
        </p:nvSpPr>
        <p:spPr>
          <a:xfrm>
            <a:off x="9347785" y="894762"/>
            <a:ext cx="1743010" cy="5506037"/>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r-Cyrl-RS" dirty="0">
                <a:solidFill>
                  <a:schemeClr val="tx1"/>
                </a:solidFill>
                <a:latin typeface="+mj-lt"/>
              </a:rPr>
              <a:t>Годишњи обрачун</a:t>
            </a:r>
          </a:p>
          <a:p>
            <a:pPr algn="ctr">
              <a:defRPr/>
            </a:pPr>
            <a:endParaRPr lang="sr-Cyrl-RS" dirty="0">
              <a:solidFill>
                <a:schemeClr val="tx1"/>
              </a:solidFill>
              <a:latin typeface="+mj-lt"/>
            </a:endParaRPr>
          </a:p>
          <a:p>
            <a:pPr algn="ctr">
              <a:defRPr/>
            </a:pPr>
            <a:endParaRPr lang="sr-Cyrl-RS" dirty="0">
              <a:solidFill>
                <a:schemeClr val="tx1"/>
              </a:solidFill>
              <a:latin typeface="+mj-lt"/>
            </a:endParaRPr>
          </a:p>
          <a:p>
            <a:pPr algn="ctr">
              <a:defRPr/>
            </a:pPr>
            <a:endParaRPr lang="sr-Cyrl-RS" dirty="0">
              <a:solidFill>
                <a:schemeClr val="tx1"/>
              </a:solidFill>
              <a:latin typeface="+mj-lt"/>
            </a:endParaRPr>
          </a:p>
          <a:p>
            <a:pPr algn="ctr">
              <a:defRPr/>
            </a:pPr>
            <a:endParaRPr lang="sr-Cyrl-RS" dirty="0">
              <a:solidFill>
                <a:schemeClr val="tx1"/>
              </a:solidFill>
              <a:latin typeface="+mj-lt"/>
            </a:endParaRPr>
          </a:p>
          <a:p>
            <a:pPr algn="ctr">
              <a:defRPr/>
            </a:pPr>
            <a:endParaRPr lang="sr-Cyrl-RS" dirty="0">
              <a:solidFill>
                <a:schemeClr val="tx1"/>
              </a:solidFill>
              <a:latin typeface="+mj-lt"/>
            </a:endParaRPr>
          </a:p>
          <a:p>
            <a:pPr algn="ctr">
              <a:defRPr/>
            </a:pPr>
            <a:endParaRPr lang="sr-Cyrl-RS" dirty="0">
              <a:solidFill>
                <a:schemeClr val="tx1"/>
              </a:solidFill>
              <a:latin typeface="+mj-lt"/>
            </a:endParaRPr>
          </a:p>
          <a:p>
            <a:pPr algn="ctr">
              <a:defRPr/>
            </a:pPr>
            <a:endParaRPr lang="sr-Cyrl-RS" dirty="0">
              <a:solidFill>
                <a:schemeClr val="tx1"/>
              </a:solidFill>
              <a:latin typeface="+mj-lt"/>
            </a:endParaRPr>
          </a:p>
          <a:p>
            <a:pPr algn="ctr">
              <a:defRPr/>
            </a:pPr>
            <a:endParaRPr lang="sr-Cyrl-RS" dirty="0">
              <a:solidFill>
                <a:schemeClr val="tx1"/>
              </a:solidFill>
              <a:latin typeface="+mj-lt"/>
            </a:endParaRPr>
          </a:p>
          <a:p>
            <a:pPr algn="ctr">
              <a:defRPr/>
            </a:pPr>
            <a:endParaRPr lang="sr-Cyrl-RS" dirty="0">
              <a:solidFill>
                <a:schemeClr val="tx1"/>
              </a:solidFill>
              <a:latin typeface="+mj-lt"/>
            </a:endParaRPr>
          </a:p>
          <a:p>
            <a:pPr algn="ctr">
              <a:defRPr/>
            </a:pPr>
            <a:endParaRPr lang="sr-Cyrl-RS" dirty="0">
              <a:solidFill>
                <a:schemeClr val="tx1"/>
              </a:solidFill>
              <a:latin typeface="+mj-lt"/>
            </a:endParaRPr>
          </a:p>
          <a:p>
            <a:pPr algn="ctr">
              <a:defRPr/>
            </a:pPr>
            <a:endParaRPr lang="sr-Cyrl-RS" dirty="0">
              <a:solidFill>
                <a:schemeClr val="tx1"/>
              </a:solidFill>
              <a:latin typeface="+mj-lt"/>
            </a:endParaRPr>
          </a:p>
          <a:p>
            <a:pPr algn="ctr">
              <a:defRPr/>
            </a:pPr>
            <a:endParaRPr lang="sr-Cyrl-RS" dirty="0">
              <a:solidFill>
                <a:schemeClr val="tx1"/>
              </a:solidFill>
              <a:latin typeface="+mj-lt"/>
            </a:endParaRPr>
          </a:p>
          <a:p>
            <a:pPr algn="ctr">
              <a:defRPr/>
            </a:pPr>
            <a:endParaRPr lang="sr-Cyrl-RS" dirty="0">
              <a:solidFill>
                <a:schemeClr val="tx1"/>
              </a:solidFill>
              <a:latin typeface="+mj-lt"/>
            </a:endParaRPr>
          </a:p>
          <a:p>
            <a:pPr algn="ctr">
              <a:defRPr/>
            </a:pPr>
            <a:endParaRPr lang="sr-Cyrl-RS" dirty="0">
              <a:solidFill>
                <a:schemeClr val="tx1"/>
              </a:solidFill>
              <a:latin typeface="+mj-lt"/>
            </a:endParaRPr>
          </a:p>
          <a:p>
            <a:pPr algn="ctr">
              <a:defRPr/>
            </a:pPr>
            <a:endParaRPr lang="sr-Cyrl-RS" dirty="0">
              <a:solidFill>
                <a:schemeClr val="tx1"/>
              </a:solidFill>
              <a:latin typeface="+mj-lt"/>
            </a:endParaRPr>
          </a:p>
          <a:p>
            <a:pPr algn="ctr">
              <a:defRPr/>
            </a:pPr>
            <a:endParaRPr lang="sr-Cyrl-RS" dirty="0">
              <a:solidFill>
                <a:schemeClr val="tx1"/>
              </a:solidFill>
              <a:latin typeface="+mj-lt"/>
            </a:endParaRPr>
          </a:p>
          <a:p>
            <a:pPr algn="ctr">
              <a:defRPr/>
            </a:pPr>
            <a:endParaRPr lang="en-US" dirty="0">
              <a:solidFill>
                <a:schemeClr val="tx1"/>
              </a:solidFill>
              <a:latin typeface="+mj-lt"/>
            </a:endParaRPr>
          </a:p>
        </p:txBody>
      </p:sp>
      <p:sp>
        <p:nvSpPr>
          <p:cNvPr id="4" name="Rectangle 3">
            <a:extLst>
              <a:ext uri="{FF2B5EF4-FFF2-40B4-BE49-F238E27FC236}">
                <a16:creationId xmlns:a16="http://schemas.microsoft.com/office/drawing/2014/main" id="{E55EFD3F-DC22-445A-A961-3328351354D4}"/>
              </a:ext>
            </a:extLst>
          </p:cNvPr>
          <p:cNvSpPr/>
          <p:nvPr/>
        </p:nvSpPr>
        <p:spPr>
          <a:xfrm>
            <a:off x="974871" y="2772663"/>
            <a:ext cx="1439863" cy="433388"/>
          </a:xfrm>
          <a:prstGeom prst="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r-Cyrl-RS" altLang="en-US" sz="1100" dirty="0">
                <a:ln>
                  <a:solidFill>
                    <a:schemeClr val="bg1"/>
                  </a:solidFill>
                </a:ln>
                <a:solidFill>
                  <a:srgbClr val="FF0000"/>
                </a:solidFill>
              </a:rPr>
              <a:t>ЗАВРШНИ БИЛАНС</a:t>
            </a:r>
            <a:endParaRPr lang="en-US" altLang="en-US" sz="1100" dirty="0">
              <a:ln>
                <a:solidFill>
                  <a:schemeClr val="bg1"/>
                </a:solidFill>
              </a:ln>
              <a:solidFill>
                <a:srgbClr val="FF0000"/>
              </a:solidFill>
            </a:endParaRPr>
          </a:p>
        </p:txBody>
      </p:sp>
      <p:sp>
        <p:nvSpPr>
          <p:cNvPr id="5" name="Rectangle 4">
            <a:extLst>
              <a:ext uri="{FF2B5EF4-FFF2-40B4-BE49-F238E27FC236}">
                <a16:creationId xmlns:a16="http://schemas.microsoft.com/office/drawing/2014/main" id="{824A3C8D-36A7-4F52-9897-1CD3E4448966}"/>
              </a:ext>
            </a:extLst>
          </p:cNvPr>
          <p:cNvSpPr/>
          <p:nvPr/>
        </p:nvSpPr>
        <p:spPr>
          <a:xfrm>
            <a:off x="2720685" y="2770784"/>
            <a:ext cx="1441450" cy="433388"/>
          </a:xfrm>
          <a:prstGeom prst="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sr-Cyrl-RS" altLang="en-US" sz="1100" dirty="0"/>
              <a:t>ПОЧЕТНИ БИЛАНС</a:t>
            </a:r>
            <a:endParaRPr lang="en-US" altLang="en-US" dirty="0"/>
          </a:p>
        </p:txBody>
      </p:sp>
      <p:sp>
        <p:nvSpPr>
          <p:cNvPr id="6" name="Rectangle 5">
            <a:extLst>
              <a:ext uri="{FF2B5EF4-FFF2-40B4-BE49-F238E27FC236}">
                <a16:creationId xmlns:a16="http://schemas.microsoft.com/office/drawing/2014/main" id="{8D566A30-B94D-4687-9C67-DE071DB1E6F9}"/>
              </a:ext>
            </a:extLst>
          </p:cNvPr>
          <p:cNvSpPr/>
          <p:nvPr/>
        </p:nvSpPr>
        <p:spPr>
          <a:xfrm>
            <a:off x="4683271" y="2768104"/>
            <a:ext cx="1441450" cy="433388"/>
          </a:xfrm>
          <a:prstGeom prst="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r-Cyrl-RS" dirty="0">
                <a:latin typeface="+mj-lt"/>
              </a:rPr>
              <a:t>Дневник</a:t>
            </a:r>
            <a:endParaRPr lang="en-US" dirty="0">
              <a:latin typeface="+mj-lt"/>
            </a:endParaRPr>
          </a:p>
        </p:txBody>
      </p:sp>
      <p:sp>
        <p:nvSpPr>
          <p:cNvPr id="7" name="Rectangle 6">
            <a:extLst>
              <a:ext uri="{FF2B5EF4-FFF2-40B4-BE49-F238E27FC236}">
                <a16:creationId xmlns:a16="http://schemas.microsoft.com/office/drawing/2014/main" id="{017EE316-4773-4128-95B2-B33FEDEFCCF9}"/>
              </a:ext>
            </a:extLst>
          </p:cNvPr>
          <p:cNvSpPr/>
          <p:nvPr/>
        </p:nvSpPr>
        <p:spPr>
          <a:xfrm>
            <a:off x="9614795" y="2626247"/>
            <a:ext cx="1187450" cy="684212"/>
          </a:xfrm>
          <a:prstGeom prst="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r-Cyrl-RS" dirty="0">
                <a:latin typeface="+mj-lt"/>
              </a:rPr>
              <a:t>Биланс успеха</a:t>
            </a:r>
            <a:endParaRPr lang="en-US" dirty="0">
              <a:latin typeface="+mj-lt"/>
            </a:endParaRPr>
          </a:p>
        </p:txBody>
      </p:sp>
      <p:sp>
        <p:nvSpPr>
          <p:cNvPr id="8" name="Rectangle 7">
            <a:extLst>
              <a:ext uri="{FF2B5EF4-FFF2-40B4-BE49-F238E27FC236}">
                <a16:creationId xmlns:a16="http://schemas.microsoft.com/office/drawing/2014/main" id="{397704FD-9859-43BB-B7F2-31497D887CEF}"/>
              </a:ext>
            </a:extLst>
          </p:cNvPr>
          <p:cNvSpPr/>
          <p:nvPr/>
        </p:nvSpPr>
        <p:spPr>
          <a:xfrm>
            <a:off x="7932887" y="2755404"/>
            <a:ext cx="1230746" cy="431800"/>
          </a:xfrm>
          <a:prstGeom prst="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r-Cyrl-RS" sz="1100" dirty="0">
                <a:latin typeface="+mj-lt"/>
              </a:rPr>
              <a:t>Закључни лист</a:t>
            </a:r>
            <a:endParaRPr lang="en-US" sz="1100" dirty="0">
              <a:latin typeface="+mj-lt"/>
            </a:endParaRPr>
          </a:p>
        </p:txBody>
      </p:sp>
      <p:sp>
        <p:nvSpPr>
          <p:cNvPr id="9" name="Rectangle 8">
            <a:extLst>
              <a:ext uri="{FF2B5EF4-FFF2-40B4-BE49-F238E27FC236}">
                <a16:creationId xmlns:a16="http://schemas.microsoft.com/office/drawing/2014/main" id="{E1D03293-F5D7-4BC7-9102-AC9A2D673502}"/>
              </a:ext>
            </a:extLst>
          </p:cNvPr>
          <p:cNvSpPr/>
          <p:nvPr/>
        </p:nvSpPr>
        <p:spPr>
          <a:xfrm>
            <a:off x="6308872" y="2749054"/>
            <a:ext cx="1439863" cy="431800"/>
          </a:xfrm>
          <a:prstGeom prst="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r-Cyrl-RS" sz="1200" dirty="0">
                <a:latin typeface="+mj-lt"/>
              </a:rPr>
              <a:t>Главна књига</a:t>
            </a:r>
            <a:endParaRPr lang="en-US" sz="1200" dirty="0">
              <a:latin typeface="+mj-lt"/>
            </a:endParaRPr>
          </a:p>
        </p:txBody>
      </p:sp>
      <p:cxnSp>
        <p:nvCxnSpPr>
          <p:cNvPr id="20" name="Straight Arrow Connector 19">
            <a:extLst>
              <a:ext uri="{FF2B5EF4-FFF2-40B4-BE49-F238E27FC236}">
                <a16:creationId xmlns:a16="http://schemas.microsoft.com/office/drawing/2014/main" id="{29F97DAC-09EE-4895-B1B0-3EC7FE54B2CE}"/>
              </a:ext>
            </a:extLst>
          </p:cNvPr>
          <p:cNvCxnSpPr>
            <a:stCxn id="4" idx="3"/>
            <a:endCxn id="5" idx="1"/>
          </p:cNvCxnSpPr>
          <p:nvPr/>
        </p:nvCxnSpPr>
        <p:spPr>
          <a:xfrm flipV="1">
            <a:off x="2414734" y="2987478"/>
            <a:ext cx="305951" cy="1879"/>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1C951569-0852-4596-9BDC-85EF04650891}"/>
              </a:ext>
            </a:extLst>
          </p:cNvPr>
          <p:cNvCxnSpPr>
            <a:cxnSpLocks/>
            <a:stCxn id="5" idx="3"/>
            <a:endCxn id="6" idx="1"/>
          </p:cNvCxnSpPr>
          <p:nvPr/>
        </p:nvCxnSpPr>
        <p:spPr>
          <a:xfrm flipV="1">
            <a:off x="4162135" y="2984798"/>
            <a:ext cx="521136" cy="268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4C1AE9E0-45B5-483B-B9AC-972A6B2FE85A}"/>
              </a:ext>
            </a:extLst>
          </p:cNvPr>
          <p:cNvCxnSpPr>
            <a:endCxn id="9" idx="1"/>
          </p:cNvCxnSpPr>
          <p:nvPr/>
        </p:nvCxnSpPr>
        <p:spPr>
          <a:xfrm>
            <a:off x="6092971" y="2964954"/>
            <a:ext cx="20320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35E8A60A-5C3E-4432-88A2-B5C7364493EC}"/>
              </a:ext>
            </a:extLst>
          </p:cNvPr>
          <p:cNvCxnSpPr>
            <a:cxnSpLocks noChangeShapeType="1"/>
          </p:cNvCxnSpPr>
          <p:nvPr/>
        </p:nvCxnSpPr>
        <p:spPr bwMode="auto">
          <a:xfrm flipV="1">
            <a:off x="7677296" y="2964954"/>
            <a:ext cx="215900" cy="1588"/>
          </a:xfrm>
          <a:prstGeom prst="straightConnector1">
            <a:avLst/>
          </a:prstGeom>
          <a:noFill/>
          <a:ln w="2857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6" name="Straight Arrow Connector 25">
            <a:extLst>
              <a:ext uri="{FF2B5EF4-FFF2-40B4-BE49-F238E27FC236}">
                <a16:creationId xmlns:a16="http://schemas.microsoft.com/office/drawing/2014/main" id="{96F751E5-3A71-472C-AB04-E2534C6DB51E}"/>
              </a:ext>
            </a:extLst>
          </p:cNvPr>
          <p:cNvCxnSpPr>
            <a:cxnSpLocks/>
            <a:stCxn id="8" idx="3"/>
            <a:endCxn id="7" idx="1"/>
          </p:cNvCxnSpPr>
          <p:nvPr/>
        </p:nvCxnSpPr>
        <p:spPr>
          <a:xfrm flipV="1">
            <a:off x="9163633" y="2968353"/>
            <a:ext cx="451162" cy="295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7523057E-B96B-459C-A48C-F39013073443}"/>
              </a:ext>
            </a:extLst>
          </p:cNvPr>
          <p:cNvSpPr/>
          <p:nvPr/>
        </p:nvSpPr>
        <p:spPr>
          <a:xfrm>
            <a:off x="2717916" y="1309193"/>
            <a:ext cx="1441450" cy="433387"/>
          </a:xfrm>
          <a:prstGeom prst="rect">
            <a:avLst/>
          </a:prstGeom>
          <a:solidFill>
            <a:schemeClr val="accent4"/>
          </a:solidFill>
          <a:ln w="254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r-Cyrl-RS" dirty="0">
                <a:latin typeface="+mj-lt"/>
              </a:rPr>
              <a:t>Инвентар</a:t>
            </a:r>
            <a:endParaRPr lang="en-US" dirty="0">
              <a:latin typeface="+mj-lt"/>
            </a:endParaRPr>
          </a:p>
        </p:txBody>
      </p:sp>
      <p:cxnSp>
        <p:nvCxnSpPr>
          <p:cNvPr id="31" name="Straight Arrow Connector 30">
            <a:extLst>
              <a:ext uri="{FF2B5EF4-FFF2-40B4-BE49-F238E27FC236}">
                <a16:creationId xmlns:a16="http://schemas.microsoft.com/office/drawing/2014/main" id="{B10093B0-24CE-4168-AD67-79E719A7212F}"/>
              </a:ext>
            </a:extLst>
          </p:cNvPr>
          <p:cNvCxnSpPr>
            <a:stCxn id="27" idx="2"/>
            <a:endCxn id="5" idx="0"/>
          </p:cNvCxnSpPr>
          <p:nvPr/>
        </p:nvCxnSpPr>
        <p:spPr>
          <a:xfrm>
            <a:off x="3438641" y="1742580"/>
            <a:ext cx="2769" cy="102820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239" name="TextBox 35">
            <a:extLst>
              <a:ext uri="{FF2B5EF4-FFF2-40B4-BE49-F238E27FC236}">
                <a16:creationId xmlns:a16="http://schemas.microsoft.com/office/drawing/2014/main" id="{4C0AFAE6-C0A3-48A5-AAAF-33D4AD84BD9C}"/>
              </a:ext>
            </a:extLst>
          </p:cNvPr>
          <p:cNvSpPr txBox="1">
            <a:spLocks noChangeArrowheads="1"/>
          </p:cNvSpPr>
          <p:nvPr/>
        </p:nvSpPr>
        <p:spPr bwMode="auto">
          <a:xfrm>
            <a:off x="2563562" y="747018"/>
            <a:ext cx="1750158" cy="1200329"/>
          </a:xfrm>
          <a:prstGeom prst="rect">
            <a:avLst/>
          </a:prstGeom>
          <a:noFill/>
          <a:ln w="9525">
            <a:solidFill>
              <a:srgbClr val="000000"/>
            </a:solidFill>
            <a:miter lim="800000"/>
            <a:headEnd/>
            <a:tailEnd/>
          </a:ln>
        </p:spPr>
        <p:txBody>
          <a:bodyPr wrap="square">
            <a:spAutoFit/>
          </a:bodyPr>
          <a:lstStyle>
            <a:lvl1pPr eaLnBrk="0" hangingPunct="0">
              <a:defRPr>
                <a:solidFill>
                  <a:schemeClr val="tx1"/>
                </a:solidFill>
                <a:latin typeface="Century Schoolbook" panose="02040604050505020304" pitchFamily="18" charset="0"/>
                <a:cs typeface="Arial" panose="020B0604020202020204" pitchFamily="34" charset="0"/>
              </a:defRPr>
            </a:lvl1pPr>
            <a:lvl2pPr marL="742950" indent="-285750" eaLnBrk="0" hangingPunct="0">
              <a:defRPr>
                <a:solidFill>
                  <a:schemeClr val="tx1"/>
                </a:solidFill>
                <a:latin typeface="Century Schoolbook" panose="02040604050505020304" pitchFamily="18" charset="0"/>
                <a:cs typeface="Arial" panose="020B0604020202020204" pitchFamily="34" charset="0"/>
              </a:defRPr>
            </a:lvl2pPr>
            <a:lvl3pPr marL="1143000" indent="-228600" eaLnBrk="0" hangingPunct="0">
              <a:defRPr>
                <a:solidFill>
                  <a:schemeClr val="tx1"/>
                </a:solidFill>
                <a:latin typeface="Century Schoolbook" panose="02040604050505020304" pitchFamily="18" charset="0"/>
                <a:cs typeface="Arial" panose="020B0604020202020204" pitchFamily="34" charset="0"/>
              </a:defRPr>
            </a:lvl3pPr>
            <a:lvl4pPr marL="1600200" indent="-228600" eaLnBrk="0" hangingPunct="0">
              <a:defRPr>
                <a:solidFill>
                  <a:schemeClr val="tx1"/>
                </a:solidFill>
                <a:latin typeface="Century Schoolbook" panose="02040604050505020304" pitchFamily="18" charset="0"/>
                <a:cs typeface="Arial" panose="020B0604020202020204" pitchFamily="34" charset="0"/>
              </a:defRPr>
            </a:lvl4pPr>
            <a:lvl5pPr marL="2057400" indent="-228600" eaLnBrk="0" hangingPunct="0">
              <a:defRPr>
                <a:solidFill>
                  <a:schemeClr val="tx1"/>
                </a:solidFill>
                <a:latin typeface="Century Schoolbook" panose="020406040505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9pPr>
          </a:lstStyle>
          <a:p>
            <a:pPr algn="ctr" eaLnBrk="1" hangingPunct="1"/>
            <a:r>
              <a:rPr lang="sr-Cyrl-RS" altLang="en-US" sz="1200" dirty="0">
                <a:latin typeface="+mj-lt"/>
              </a:rPr>
              <a:t>НОВООСНОВАНО ПРЕДУЗЕЋЕ</a:t>
            </a:r>
          </a:p>
          <a:p>
            <a:pPr algn="ctr" eaLnBrk="1" hangingPunct="1"/>
            <a:endParaRPr lang="sr-Cyrl-RS" altLang="en-US" sz="1200" dirty="0">
              <a:latin typeface="+mj-lt"/>
            </a:endParaRPr>
          </a:p>
          <a:p>
            <a:pPr algn="ctr" eaLnBrk="1" hangingPunct="1"/>
            <a:endParaRPr lang="sr-Cyrl-RS" altLang="en-US" sz="1200" dirty="0">
              <a:solidFill>
                <a:srgbClr val="FF0000"/>
              </a:solidFill>
              <a:latin typeface="+mj-lt"/>
            </a:endParaRPr>
          </a:p>
          <a:p>
            <a:pPr algn="ctr" eaLnBrk="1" hangingPunct="1"/>
            <a:endParaRPr lang="sr-Cyrl-RS" altLang="en-US" sz="1200" dirty="0">
              <a:latin typeface="+mj-lt"/>
            </a:endParaRPr>
          </a:p>
          <a:p>
            <a:pPr algn="ctr" eaLnBrk="1" hangingPunct="1"/>
            <a:endParaRPr lang="sr-Cyrl-RS" altLang="en-US" sz="1200" dirty="0">
              <a:latin typeface="+mj-lt"/>
            </a:endParaRPr>
          </a:p>
        </p:txBody>
      </p:sp>
      <p:sp>
        <p:nvSpPr>
          <p:cNvPr id="46" name="Rectangle 45">
            <a:extLst>
              <a:ext uri="{FF2B5EF4-FFF2-40B4-BE49-F238E27FC236}">
                <a16:creationId xmlns:a16="http://schemas.microsoft.com/office/drawing/2014/main" id="{90CAF55F-0D5D-402C-8CB3-7164507EAD82}"/>
              </a:ext>
            </a:extLst>
          </p:cNvPr>
          <p:cNvSpPr/>
          <p:nvPr/>
        </p:nvSpPr>
        <p:spPr>
          <a:xfrm>
            <a:off x="4683271" y="3509467"/>
            <a:ext cx="1441450" cy="431800"/>
          </a:xfrm>
          <a:prstGeom prst="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r-Cyrl-RS" sz="1200" dirty="0">
                <a:latin typeface="+mj-lt"/>
              </a:rPr>
              <a:t>Књиговодствени документ</a:t>
            </a:r>
            <a:endParaRPr lang="sr-Cyrl-RS" dirty="0">
              <a:latin typeface="+mj-lt"/>
            </a:endParaRPr>
          </a:p>
        </p:txBody>
      </p:sp>
      <p:sp>
        <p:nvSpPr>
          <p:cNvPr id="47" name="Rectangle 46">
            <a:extLst>
              <a:ext uri="{FF2B5EF4-FFF2-40B4-BE49-F238E27FC236}">
                <a16:creationId xmlns:a16="http://schemas.microsoft.com/office/drawing/2014/main" id="{D793EA3E-C5B8-4F9C-9648-D9B6893B6E7A}"/>
              </a:ext>
            </a:extLst>
          </p:cNvPr>
          <p:cNvSpPr/>
          <p:nvPr/>
        </p:nvSpPr>
        <p:spPr>
          <a:xfrm>
            <a:off x="4683271" y="4263529"/>
            <a:ext cx="1441450" cy="433388"/>
          </a:xfrm>
          <a:prstGeom prst="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r-Cyrl-RS" sz="1100" dirty="0">
                <a:latin typeface="+mj-lt"/>
              </a:rPr>
              <a:t>Економске промене</a:t>
            </a:r>
            <a:endParaRPr lang="en-US" sz="1100" dirty="0">
              <a:latin typeface="+mj-lt"/>
            </a:endParaRPr>
          </a:p>
        </p:txBody>
      </p:sp>
      <p:cxnSp>
        <p:nvCxnSpPr>
          <p:cNvPr id="51" name="Straight Arrow Connector 50">
            <a:extLst>
              <a:ext uri="{FF2B5EF4-FFF2-40B4-BE49-F238E27FC236}">
                <a16:creationId xmlns:a16="http://schemas.microsoft.com/office/drawing/2014/main" id="{575671B0-DD04-49F5-BE5D-1A4A5F33EBD3}"/>
              </a:ext>
            </a:extLst>
          </p:cNvPr>
          <p:cNvCxnSpPr>
            <a:cxnSpLocks/>
            <a:stCxn id="46" idx="0"/>
            <a:endCxn id="6" idx="2"/>
          </p:cNvCxnSpPr>
          <p:nvPr/>
        </p:nvCxnSpPr>
        <p:spPr>
          <a:xfrm flipV="1">
            <a:off x="5403996" y="3201493"/>
            <a:ext cx="0" cy="307975"/>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52" name="Straight Arrow Connector 51">
            <a:extLst>
              <a:ext uri="{FF2B5EF4-FFF2-40B4-BE49-F238E27FC236}">
                <a16:creationId xmlns:a16="http://schemas.microsoft.com/office/drawing/2014/main" id="{E233718C-CDAC-4B26-A9F2-4BAF5AC59091}"/>
              </a:ext>
            </a:extLst>
          </p:cNvPr>
          <p:cNvCxnSpPr>
            <a:cxnSpLocks/>
            <a:stCxn id="47" idx="0"/>
            <a:endCxn id="46" idx="2"/>
          </p:cNvCxnSpPr>
          <p:nvPr/>
        </p:nvCxnSpPr>
        <p:spPr>
          <a:xfrm flipV="1">
            <a:off x="5403996" y="3941267"/>
            <a:ext cx="0" cy="32226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4" name="Rectangle 53">
            <a:extLst>
              <a:ext uri="{FF2B5EF4-FFF2-40B4-BE49-F238E27FC236}">
                <a16:creationId xmlns:a16="http://schemas.microsoft.com/office/drawing/2014/main" id="{FD012F7D-CA8D-4BA8-941B-9421FEE55AF4}"/>
              </a:ext>
            </a:extLst>
          </p:cNvPr>
          <p:cNvSpPr/>
          <p:nvPr/>
        </p:nvSpPr>
        <p:spPr>
          <a:xfrm>
            <a:off x="6294585" y="3504705"/>
            <a:ext cx="1454150" cy="436563"/>
          </a:xfrm>
          <a:prstGeom prst="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r-Cyrl-RS" sz="1200" dirty="0">
                <a:latin typeface="+mj-lt"/>
              </a:rPr>
              <a:t>Предзакључна књижења</a:t>
            </a:r>
            <a:endParaRPr lang="en-US" sz="1200" dirty="0">
              <a:latin typeface="+mj-lt"/>
            </a:endParaRPr>
          </a:p>
        </p:txBody>
      </p:sp>
      <p:sp>
        <p:nvSpPr>
          <p:cNvPr id="56" name="Rectangle 55">
            <a:extLst>
              <a:ext uri="{FF2B5EF4-FFF2-40B4-BE49-F238E27FC236}">
                <a16:creationId xmlns:a16="http://schemas.microsoft.com/office/drawing/2014/main" id="{CD2A1433-CD36-43A7-8AC5-FD922E24803B}"/>
              </a:ext>
            </a:extLst>
          </p:cNvPr>
          <p:cNvSpPr/>
          <p:nvPr/>
        </p:nvSpPr>
        <p:spPr>
          <a:xfrm>
            <a:off x="6294583" y="4263529"/>
            <a:ext cx="1454149" cy="431800"/>
          </a:xfrm>
          <a:prstGeom prst="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r-Cyrl-RS" sz="1100" dirty="0">
                <a:latin typeface="+mj-lt"/>
              </a:rPr>
              <a:t>Инвентар имовине</a:t>
            </a:r>
            <a:endParaRPr lang="en-US" sz="1100" dirty="0">
              <a:latin typeface="+mj-lt"/>
            </a:endParaRPr>
          </a:p>
        </p:txBody>
      </p:sp>
      <p:cxnSp>
        <p:nvCxnSpPr>
          <p:cNvPr id="58" name="Straight Arrow Connector 57">
            <a:extLst>
              <a:ext uri="{FF2B5EF4-FFF2-40B4-BE49-F238E27FC236}">
                <a16:creationId xmlns:a16="http://schemas.microsoft.com/office/drawing/2014/main" id="{29315B0D-8E47-4177-A16F-A6EA814DE5B9}"/>
              </a:ext>
            </a:extLst>
          </p:cNvPr>
          <p:cNvCxnSpPr>
            <a:cxnSpLocks/>
            <a:stCxn id="56" idx="0"/>
            <a:endCxn id="54" idx="2"/>
          </p:cNvCxnSpPr>
          <p:nvPr/>
        </p:nvCxnSpPr>
        <p:spPr>
          <a:xfrm flipV="1">
            <a:off x="7021658" y="3941268"/>
            <a:ext cx="2" cy="32226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7152A9E8-830B-44B9-BB5C-8662ECDDB3C4}"/>
              </a:ext>
            </a:extLst>
          </p:cNvPr>
          <p:cNvCxnSpPr>
            <a:cxnSpLocks/>
            <a:stCxn id="54" idx="0"/>
            <a:endCxn id="9" idx="2"/>
          </p:cNvCxnSpPr>
          <p:nvPr/>
        </p:nvCxnSpPr>
        <p:spPr>
          <a:xfrm flipV="1">
            <a:off x="7021660" y="3180854"/>
            <a:ext cx="7144" cy="32385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0" name="Rectangle 59">
            <a:extLst>
              <a:ext uri="{FF2B5EF4-FFF2-40B4-BE49-F238E27FC236}">
                <a16:creationId xmlns:a16="http://schemas.microsoft.com/office/drawing/2014/main" id="{03006D8C-A6E4-4C47-98A9-9F90B6B86EF2}"/>
              </a:ext>
            </a:extLst>
          </p:cNvPr>
          <p:cNvSpPr/>
          <p:nvPr/>
        </p:nvSpPr>
        <p:spPr>
          <a:xfrm>
            <a:off x="6294581" y="1842559"/>
            <a:ext cx="1454150" cy="433387"/>
          </a:xfrm>
          <a:prstGeom prst="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r-Cyrl-RS" sz="1200" dirty="0">
                <a:latin typeface="+mj-lt"/>
              </a:rPr>
              <a:t>Помоћне књиге</a:t>
            </a:r>
            <a:endParaRPr lang="en-US" sz="1200" dirty="0">
              <a:latin typeface="+mj-lt"/>
            </a:endParaRPr>
          </a:p>
        </p:txBody>
      </p:sp>
      <p:cxnSp>
        <p:nvCxnSpPr>
          <p:cNvPr id="63" name="Straight Arrow Connector 62">
            <a:extLst>
              <a:ext uri="{FF2B5EF4-FFF2-40B4-BE49-F238E27FC236}">
                <a16:creationId xmlns:a16="http://schemas.microsoft.com/office/drawing/2014/main" id="{B2C8479F-8650-48F6-94FE-65EBAF6A1427}"/>
              </a:ext>
            </a:extLst>
          </p:cNvPr>
          <p:cNvCxnSpPr>
            <a:cxnSpLocks noChangeShapeType="1"/>
            <a:stCxn id="60" idx="2"/>
            <a:endCxn id="9" idx="0"/>
          </p:cNvCxnSpPr>
          <p:nvPr/>
        </p:nvCxnSpPr>
        <p:spPr bwMode="auto">
          <a:xfrm>
            <a:off x="7021656" y="2275946"/>
            <a:ext cx="7148" cy="473108"/>
          </a:xfrm>
          <a:prstGeom prst="straightConnector1">
            <a:avLst/>
          </a:prstGeom>
          <a:noFill/>
          <a:ln w="25400" algn="ctr">
            <a:solidFill>
              <a:schemeClr val="tx1"/>
            </a:solidFill>
            <a:round/>
            <a:headEnd type="arrow" w="med" len="med"/>
            <a:tailEnd type="arrow" w="med" len="med"/>
          </a:ln>
          <a:extLst>
            <a:ext uri="{909E8E84-426E-40DD-AFC4-6F175D3DCCD1}">
              <a14:hiddenFill xmlns:a14="http://schemas.microsoft.com/office/drawing/2010/main">
                <a:noFill/>
              </a14:hiddenFill>
            </a:ext>
          </a:extLst>
        </p:spPr>
      </p:cxnSp>
      <p:sp>
        <p:nvSpPr>
          <p:cNvPr id="67" name="Rectangle 66">
            <a:extLst>
              <a:ext uri="{FF2B5EF4-FFF2-40B4-BE49-F238E27FC236}">
                <a16:creationId xmlns:a16="http://schemas.microsoft.com/office/drawing/2014/main" id="{4B7B0344-2A0F-45D7-ACE0-2AC79CC1A3F2}"/>
              </a:ext>
            </a:extLst>
          </p:cNvPr>
          <p:cNvSpPr/>
          <p:nvPr/>
        </p:nvSpPr>
        <p:spPr>
          <a:xfrm>
            <a:off x="9614374" y="1716854"/>
            <a:ext cx="1189038" cy="684213"/>
          </a:xfrm>
          <a:prstGeom prst="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r-Cyrl-RS" dirty="0">
                <a:latin typeface="+mj-lt"/>
              </a:rPr>
              <a:t>Биланс стања</a:t>
            </a:r>
            <a:endParaRPr lang="en-US" dirty="0">
              <a:latin typeface="+mj-lt"/>
            </a:endParaRPr>
          </a:p>
        </p:txBody>
      </p:sp>
      <p:cxnSp>
        <p:nvCxnSpPr>
          <p:cNvPr id="69" name="Elbow Connector 68">
            <a:extLst>
              <a:ext uri="{FF2B5EF4-FFF2-40B4-BE49-F238E27FC236}">
                <a16:creationId xmlns:a16="http://schemas.microsoft.com/office/drawing/2014/main" id="{2C4D1CED-8E78-4DC9-9AC1-3DAE2E6BED1B}"/>
              </a:ext>
            </a:extLst>
          </p:cNvPr>
          <p:cNvCxnSpPr>
            <a:cxnSpLocks/>
            <a:stCxn id="8" idx="0"/>
            <a:endCxn id="67" idx="1"/>
          </p:cNvCxnSpPr>
          <p:nvPr/>
        </p:nvCxnSpPr>
        <p:spPr>
          <a:xfrm rot="5400000" flipH="1" flipV="1">
            <a:off x="8733096" y="1874126"/>
            <a:ext cx="696443" cy="1066114"/>
          </a:xfrm>
          <a:prstGeom prst="bentConnector2">
            <a:avLst/>
          </a:prstGeom>
          <a:ln>
            <a:tailEnd type="arrow"/>
          </a:ln>
        </p:spPr>
        <p:style>
          <a:lnRef idx="3">
            <a:schemeClr val="dk1"/>
          </a:lnRef>
          <a:fillRef idx="0">
            <a:schemeClr val="dk1"/>
          </a:fillRef>
          <a:effectRef idx="2">
            <a:schemeClr val="dk1"/>
          </a:effectRef>
          <a:fontRef idx="minor">
            <a:schemeClr val="tx1"/>
          </a:fontRef>
        </p:style>
      </p:cxnSp>
      <p:sp>
        <p:nvSpPr>
          <p:cNvPr id="71" name="Rectangle 70">
            <a:extLst>
              <a:ext uri="{FF2B5EF4-FFF2-40B4-BE49-F238E27FC236}">
                <a16:creationId xmlns:a16="http://schemas.microsoft.com/office/drawing/2014/main" id="{86343686-C508-49EC-B311-2BF51AE97C9F}"/>
              </a:ext>
            </a:extLst>
          </p:cNvPr>
          <p:cNvSpPr/>
          <p:nvPr/>
        </p:nvSpPr>
        <p:spPr>
          <a:xfrm>
            <a:off x="9614374" y="3469183"/>
            <a:ext cx="1187450" cy="684213"/>
          </a:xfrm>
          <a:prstGeom prst="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r-Cyrl-RS" sz="1200" dirty="0">
                <a:latin typeface="+mj-lt"/>
              </a:rPr>
              <a:t>Извештај о новчаним токовима</a:t>
            </a:r>
            <a:endParaRPr lang="en-US" dirty="0">
              <a:latin typeface="+mj-lt"/>
            </a:endParaRPr>
          </a:p>
        </p:txBody>
      </p:sp>
      <p:sp>
        <p:nvSpPr>
          <p:cNvPr id="72" name="Rectangle 71">
            <a:extLst>
              <a:ext uri="{FF2B5EF4-FFF2-40B4-BE49-F238E27FC236}">
                <a16:creationId xmlns:a16="http://schemas.microsoft.com/office/drawing/2014/main" id="{BE3D111D-7F0E-4D2D-BB25-9F33C589923B}"/>
              </a:ext>
            </a:extLst>
          </p:cNvPr>
          <p:cNvSpPr/>
          <p:nvPr/>
        </p:nvSpPr>
        <p:spPr>
          <a:xfrm>
            <a:off x="9604055" y="4328617"/>
            <a:ext cx="1187450" cy="684212"/>
          </a:xfrm>
          <a:prstGeom prst="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r-Cyrl-RS" sz="1050" dirty="0">
                <a:latin typeface="+mj-lt"/>
              </a:rPr>
              <a:t>Извештај о променама на сопственом капиталу</a:t>
            </a:r>
            <a:endParaRPr lang="en-US" sz="1050" dirty="0">
              <a:latin typeface="+mj-lt"/>
            </a:endParaRPr>
          </a:p>
        </p:txBody>
      </p:sp>
      <p:sp>
        <p:nvSpPr>
          <p:cNvPr id="73" name="Rectangle 72">
            <a:extLst>
              <a:ext uri="{FF2B5EF4-FFF2-40B4-BE49-F238E27FC236}">
                <a16:creationId xmlns:a16="http://schemas.microsoft.com/office/drawing/2014/main" id="{8DD51BF1-FAC1-46F2-B14D-19EF0E3B9DA2}"/>
              </a:ext>
            </a:extLst>
          </p:cNvPr>
          <p:cNvSpPr/>
          <p:nvPr/>
        </p:nvSpPr>
        <p:spPr>
          <a:xfrm>
            <a:off x="9615168" y="5171580"/>
            <a:ext cx="1187450" cy="684213"/>
          </a:xfrm>
          <a:prstGeom prst="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r-Cyrl-RS" sz="1200" dirty="0">
                <a:latin typeface="+mj-lt"/>
              </a:rPr>
              <a:t>Напомене уз фин. извештаје</a:t>
            </a:r>
            <a:endParaRPr lang="en-US" sz="1200" dirty="0">
              <a:latin typeface="+mj-lt"/>
            </a:endParaRPr>
          </a:p>
        </p:txBody>
      </p:sp>
      <p:sp>
        <p:nvSpPr>
          <p:cNvPr id="9280" name="Text Box 64">
            <a:extLst>
              <a:ext uri="{FF2B5EF4-FFF2-40B4-BE49-F238E27FC236}">
                <a16:creationId xmlns:a16="http://schemas.microsoft.com/office/drawing/2014/main" id="{F128FDCE-759A-40A7-A6D1-639FF65F6C3E}"/>
              </a:ext>
            </a:extLst>
          </p:cNvPr>
          <p:cNvSpPr txBox="1">
            <a:spLocks noChangeArrowheads="1"/>
          </p:cNvSpPr>
          <p:nvPr/>
        </p:nvSpPr>
        <p:spPr bwMode="auto">
          <a:xfrm>
            <a:off x="722282" y="2087791"/>
            <a:ext cx="1800225" cy="1754326"/>
          </a:xfrm>
          <a:prstGeom prst="rect">
            <a:avLst/>
          </a:prstGeom>
          <a:noFill/>
          <a:ln w="9525">
            <a:solidFill>
              <a:schemeClr val="tx1"/>
            </a:solidFill>
            <a:miter lim="800000"/>
            <a:headEnd/>
            <a:tailEnd/>
          </a:ln>
          <a:effectLst/>
        </p:spPr>
        <p:txBody>
          <a:bodyPr>
            <a:spAutoFit/>
          </a:bodyPr>
          <a:lstStyle>
            <a:lvl1pPr eaLnBrk="0" hangingPunct="0">
              <a:defRPr>
                <a:solidFill>
                  <a:schemeClr val="tx1"/>
                </a:solidFill>
                <a:latin typeface="Century Schoolbook" panose="02040604050505020304" pitchFamily="18" charset="0"/>
                <a:cs typeface="Arial" panose="020B0604020202020204" pitchFamily="34" charset="0"/>
              </a:defRPr>
            </a:lvl1pPr>
            <a:lvl2pPr marL="742950" indent="-285750" eaLnBrk="0" hangingPunct="0">
              <a:defRPr>
                <a:solidFill>
                  <a:schemeClr val="tx1"/>
                </a:solidFill>
                <a:latin typeface="Century Schoolbook" panose="02040604050505020304" pitchFamily="18" charset="0"/>
                <a:cs typeface="Arial" panose="020B0604020202020204" pitchFamily="34" charset="0"/>
              </a:defRPr>
            </a:lvl2pPr>
            <a:lvl3pPr marL="1143000" indent="-228600" eaLnBrk="0" hangingPunct="0">
              <a:defRPr>
                <a:solidFill>
                  <a:schemeClr val="tx1"/>
                </a:solidFill>
                <a:latin typeface="Century Schoolbook" panose="02040604050505020304" pitchFamily="18" charset="0"/>
                <a:cs typeface="Arial" panose="020B0604020202020204" pitchFamily="34" charset="0"/>
              </a:defRPr>
            </a:lvl3pPr>
            <a:lvl4pPr marL="1600200" indent="-228600" eaLnBrk="0" hangingPunct="0">
              <a:defRPr>
                <a:solidFill>
                  <a:schemeClr val="tx1"/>
                </a:solidFill>
                <a:latin typeface="Century Schoolbook" panose="02040604050505020304" pitchFamily="18" charset="0"/>
                <a:cs typeface="Arial" panose="020B0604020202020204" pitchFamily="34" charset="0"/>
              </a:defRPr>
            </a:lvl4pPr>
            <a:lvl5pPr marL="2057400" indent="-228600" eaLnBrk="0" hangingPunct="0">
              <a:defRPr>
                <a:solidFill>
                  <a:schemeClr val="tx1"/>
                </a:solidFill>
                <a:latin typeface="Century Schoolbook" panose="020406040505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9pPr>
          </a:lstStyle>
          <a:p>
            <a:pPr algn="ctr" eaLnBrk="1" hangingPunct="1">
              <a:spcBef>
                <a:spcPct val="50000"/>
              </a:spcBef>
            </a:pPr>
            <a:r>
              <a:rPr lang="sr-Cyrl-RS" altLang="en-US" sz="1200" dirty="0">
                <a:ln w="0"/>
                <a:effectLst>
                  <a:outerShdw blurRad="38100" dist="19050" dir="2700000" algn="tl" rotWithShape="0">
                    <a:schemeClr val="dk1">
                      <a:alpha val="40000"/>
                    </a:schemeClr>
                  </a:outerShdw>
                </a:effectLst>
                <a:latin typeface="+mj-lt"/>
              </a:rPr>
              <a:t>ПРЕДУЗЕЋЕ КОЈЕ КОНТИНУИРАНО ПОСЛУЈЕ</a:t>
            </a:r>
          </a:p>
          <a:p>
            <a:pPr algn="ctr" eaLnBrk="1" hangingPunct="1">
              <a:spcBef>
                <a:spcPct val="50000"/>
              </a:spcBef>
            </a:pPr>
            <a:endParaRPr lang="sr-Cyrl-RS" altLang="en-US" sz="1200" dirty="0">
              <a:ln w="0"/>
              <a:effectLst>
                <a:outerShdw blurRad="38100" dist="19050" dir="2700000" algn="tl" rotWithShape="0">
                  <a:schemeClr val="dk1">
                    <a:alpha val="40000"/>
                  </a:schemeClr>
                </a:outerShdw>
              </a:effectLst>
              <a:latin typeface="+mj-lt"/>
            </a:endParaRPr>
          </a:p>
          <a:p>
            <a:pPr algn="ctr" eaLnBrk="1" hangingPunct="1">
              <a:spcBef>
                <a:spcPct val="50000"/>
              </a:spcBef>
            </a:pPr>
            <a:endParaRPr lang="sr-Cyrl-RS" altLang="en-US" sz="1200" dirty="0">
              <a:ln w="0"/>
              <a:effectLst>
                <a:outerShdw blurRad="38100" dist="19050" dir="2700000" algn="tl" rotWithShape="0">
                  <a:schemeClr val="dk1">
                    <a:alpha val="40000"/>
                  </a:schemeClr>
                </a:outerShdw>
              </a:effectLst>
              <a:latin typeface="+mj-lt"/>
            </a:endParaRPr>
          </a:p>
          <a:p>
            <a:pPr algn="ctr" eaLnBrk="1" hangingPunct="1">
              <a:spcBef>
                <a:spcPct val="50000"/>
              </a:spcBef>
            </a:pPr>
            <a:endParaRPr lang="sr-Cyrl-RS" altLang="en-US" sz="1200" dirty="0">
              <a:ln w="0"/>
              <a:effectLst>
                <a:outerShdw blurRad="38100" dist="19050" dir="2700000" algn="tl" rotWithShape="0">
                  <a:schemeClr val="dk1">
                    <a:alpha val="40000"/>
                  </a:schemeClr>
                </a:outerShdw>
              </a:effectLst>
              <a:latin typeface="+mj-lt"/>
            </a:endParaRPr>
          </a:p>
          <a:p>
            <a:pPr algn="ctr" eaLnBrk="1" hangingPunct="1">
              <a:spcBef>
                <a:spcPct val="50000"/>
              </a:spcBef>
            </a:pPr>
            <a:endParaRPr lang="en-US" altLang="en-US" sz="1200" dirty="0">
              <a:ln w="0"/>
              <a:effectLst>
                <a:outerShdw blurRad="38100" dist="19050" dir="2700000" algn="tl" rotWithShape="0">
                  <a:schemeClr val="dk1">
                    <a:alpha val="40000"/>
                  </a:schemeClr>
                </a:outerShdw>
              </a:effectLst>
              <a:latin typeface="+mj-lt"/>
            </a:endParaRPr>
          </a:p>
        </p:txBody>
      </p:sp>
    </p:spTree>
    <p:extLst>
      <p:ext uri="{BB962C8B-B14F-4D97-AF65-F5344CB8AC3E}">
        <p14:creationId xmlns:p14="http://schemas.microsoft.com/office/powerpoint/2010/main" val="39380753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1000"/>
                                        <p:tgtEl>
                                          <p:spTgt spid="5"/>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9239"/>
                                        </p:tgtEl>
                                        <p:attrNameLst>
                                          <p:attrName>style.visibility</p:attrName>
                                        </p:attrNameLst>
                                      </p:cBhvr>
                                      <p:to>
                                        <p:strVal val="visible"/>
                                      </p:to>
                                    </p:set>
                                    <p:animEffect transition="in" filter="box(in)">
                                      <p:cBhvr>
                                        <p:cTn id="10" dur="1000"/>
                                        <p:tgtEl>
                                          <p:spTgt spid="9239"/>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box(in)">
                                      <p:cBhvr>
                                        <p:cTn id="15" dur="1000"/>
                                        <p:tgtEl>
                                          <p:spTgt spid="27"/>
                                        </p:tgtEl>
                                      </p:cBhvr>
                                    </p:animEffect>
                                  </p:childTnLst>
                                </p:cTn>
                              </p:par>
                              <p:par>
                                <p:cTn id="16" presetID="4" presetClass="entr" presetSubtype="16" fill="hold" nodeType="with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box(in)">
                                      <p:cBhvr>
                                        <p:cTn id="18" dur="1000"/>
                                        <p:tgtEl>
                                          <p:spTgt spid="31"/>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9280"/>
                                        </p:tgtEl>
                                        <p:attrNameLst>
                                          <p:attrName>style.visibility</p:attrName>
                                        </p:attrNameLst>
                                      </p:cBhvr>
                                      <p:to>
                                        <p:strVal val="visible"/>
                                      </p:to>
                                    </p:set>
                                    <p:animEffect transition="in" filter="box(in)">
                                      <p:cBhvr>
                                        <p:cTn id="23" dur="1000"/>
                                        <p:tgtEl>
                                          <p:spTgt spid="9280"/>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box(in)">
                                      <p:cBhvr>
                                        <p:cTn id="28" dur="1000"/>
                                        <p:tgtEl>
                                          <p:spTgt spid="4"/>
                                        </p:tgtEl>
                                      </p:cBhvr>
                                    </p:animEffect>
                                  </p:childTnLst>
                                </p:cTn>
                              </p:par>
                              <p:par>
                                <p:cTn id="29" presetID="4" presetClass="entr" presetSubtype="1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box(in)">
                                      <p:cBhvr>
                                        <p:cTn id="31" dur="1000"/>
                                        <p:tgtEl>
                                          <p:spTgt spid="20"/>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4" presetClass="entr" presetSubtype="16"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box(in)">
                                      <p:cBhvr>
                                        <p:cTn id="36" dur="1000"/>
                                        <p:tgtEl>
                                          <p:spTgt spid="6"/>
                                        </p:tgtEl>
                                      </p:cBhvr>
                                    </p:animEffect>
                                  </p:childTnLst>
                                </p:cTn>
                              </p:par>
                              <p:par>
                                <p:cTn id="37" presetID="4" presetClass="entr" presetSubtype="16" fill="hold"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box(in)">
                                      <p:cBhvr>
                                        <p:cTn id="39" dur="1000"/>
                                        <p:tgtEl>
                                          <p:spTgt spid="21"/>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4" presetClass="entr" presetSubtype="16"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box(in)">
                                      <p:cBhvr>
                                        <p:cTn id="44" dur="1000"/>
                                        <p:tgtEl>
                                          <p:spTgt spid="9"/>
                                        </p:tgtEl>
                                      </p:cBhvr>
                                    </p:animEffect>
                                  </p:childTnLst>
                                </p:cTn>
                              </p:par>
                              <p:par>
                                <p:cTn id="45" presetID="4" presetClass="entr" presetSubtype="16" fill="hold" nodeType="with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box(in)">
                                      <p:cBhvr>
                                        <p:cTn id="47" dur="1000"/>
                                        <p:tgtEl>
                                          <p:spTgt spid="22"/>
                                        </p:tgtEl>
                                      </p:cBhvr>
                                    </p:animEffect>
                                  </p:childTnLst>
                                </p:cTn>
                              </p:par>
                              <p:par>
                                <p:cTn id="48" presetID="4" presetClass="entr" presetSubtype="16" fill="hold" grpId="0" nodeType="withEffect">
                                  <p:stCondLst>
                                    <p:cond delay="0"/>
                                  </p:stCondLst>
                                  <p:childTnLst>
                                    <p:set>
                                      <p:cBhvr>
                                        <p:cTn id="49" dur="1" fill="hold">
                                          <p:stCondLst>
                                            <p:cond delay="0"/>
                                          </p:stCondLst>
                                        </p:cTn>
                                        <p:tgtEl>
                                          <p:spTgt spid="60"/>
                                        </p:tgtEl>
                                        <p:attrNameLst>
                                          <p:attrName>style.visibility</p:attrName>
                                        </p:attrNameLst>
                                      </p:cBhvr>
                                      <p:to>
                                        <p:strVal val="visible"/>
                                      </p:to>
                                    </p:set>
                                    <p:animEffect transition="in" filter="box(in)">
                                      <p:cBhvr>
                                        <p:cTn id="50" dur="1000"/>
                                        <p:tgtEl>
                                          <p:spTgt spid="60"/>
                                        </p:tgtEl>
                                      </p:cBhvr>
                                    </p:animEffect>
                                  </p:childTnLst>
                                </p:cTn>
                              </p:par>
                              <p:par>
                                <p:cTn id="51" presetID="4" presetClass="entr" presetSubtype="16" fill="hold" nodeType="with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box(in)">
                                      <p:cBhvr>
                                        <p:cTn id="53" dur="1000"/>
                                        <p:tgtEl>
                                          <p:spTgt spid="63"/>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4" presetClass="entr" presetSubtype="16" fill="hold" grpId="0" nodeType="click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box(in)">
                                      <p:cBhvr>
                                        <p:cTn id="58" dur="1000"/>
                                        <p:tgtEl>
                                          <p:spTgt spid="47"/>
                                        </p:tgtEl>
                                      </p:cBhvr>
                                    </p:animEffect>
                                  </p:childTnLst>
                                </p:cTn>
                              </p:par>
                              <p:par>
                                <p:cTn id="59" presetID="4" presetClass="entr" presetSubtype="16" fill="hold" nodeType="withEffect">
                                  <p:stCondLst>
                                    <p:cond delay="0"/>
                                  </p:stCondLst>
                                  <p:childTnLst>
                                    <p:set>
                                      <p:cBhvr>
                                        <p:cTn id="60" dur="1" fill="hold">
                                          <p:stCondLst>
                                            <p:cond delay="0"/>
                                          </p:stCondLst>
                                        </p:cTn>
                                        <p:tgtEl>
                                          <p:spTgt spid="52"/>
                                        </p:tgtEl>
                                        <p:attrNameLst>
                                          <p:attrName>style.visibility</p:attrName>
                                        </p:attrNameLst>
                                      </p:cBhvr>
                                      <p:to>
                                        <p:strVal val="visible"/>
                                      </p:to>
                                    </p:set>
                                    <p:animEffect transition="in" filter="box(in)">
                                      <p:cBhvr>
                                        <p:cTn id="61" dur="1000"/>
                                        <p:tgtEl>
                                          <p:spTgt spid="52"/>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4" presetClass="entr" presetSubtype="16" fill="hold" grpId="0" nodeType="clickEffect">
                                  <p:stCondLst>
                                    <p:cond delay="0"/>
                                  </p:stCondLst>
                                  <p:childTnLst>
                                    <p:set>
                                      <p:cBhvr>
                                        <p:cTn id="65" dur="1" fill="hold">
                                          <p:stCondLst>
                                            <p:cond delay="0"/>
                                          </p:stCondLst>
                                        </p:cTn>
                                        <p:tgtEl>
                                          <p:spTgt spid="46"/>
                                        </p:tgtEl>
                                        <p:attrNameLst>
                                          <p:attrName>style.visibility</p:attrName>
                                        </p:attrNameLst>
                                      </p:cBhvr>
                                      <p:to>
                                        <p:strVal val="visible"/>
                                      </p:to>
                                    </p:set>
                                    <p:animEffect transition="in" filter="box(in)">
                                      <p:cBhvr>
                                        <p:cTn id="66" dur="1000"/>
                                        <p:tgtEl>
                                          <p:spTgt spid="46"/>
                                        </p:tgtEl>
                                      </p:cBhvr>
                                    </p:animEffect>
                                  </p:childTnLst>
                                </p:cTn>
                              </p:par>
                              <p:par>
                                <p:cTn id="67" presetID="4" presetClass="entr" presetSubtype="16" fill="hold" nodeType="with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box(in)">
                                      <p:cBhvr>
                                        <p:cTn id="69" dur="1000"/>
                                        <p:tgtEl>
                                          <p:spTgt spid="51"/>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4" presetClass="entr" presetSubtype="16" fill="hold" grpId="0" nodeType="click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box(in)">
                                      <p:cBhvr>
                                        <p:cTn id="74" dur="1000"/>
                                        <p:tgtEl>
                                          <p:spTgt spid="56"/>
                                        </p:tgtEl>
                                      </p:cBhvr>
                                    </p:animEffect>
                                  </p:childTnLst>
                                </p:cTn>
                              </p:par>
                              <p:par>
                                <p:cTn id="75" presetID="4" presetClass="entr" presetSubtype="16" fill="hold" nodeType="withEffect">
                                  <p:stCondLst>
                                    <p:cond delay="0"/>
                                  </p:stCondLst>
                                  <p:childTnLst>
                                    <p:set>
                                      <p:cBhvr>
                                        <p:cTn id="76" dur="1" fill="hold">
                                          <p:stCondLst>
                                            <p:cond delay="0"/>
                                          </p:stCondLst>
                                        </p:cTn>
                                        <p:tgtEl>
                                          <p:spTgt spid="58"/>
                                        </p:tgtEl>
                                        <p:attrNameLst>
                                          <p:attrName>style.visibility</p:attrName>
                                        </p:attrNameLst>
                                      </p:cBhvr>
                                      <p:to>
                                        <p:strVal val="visible"/>
                                      </p:to>
                                    </p:set>
                                    <p:animEffect transition="in" filter="box(in)">
                                      <p:cBhvr>
                                        <p:cTn id="77" dur="1000"/>
                                        <p:tgtEl>
                                          <p:spTgt spid="58"/>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4" presetClass="entr" presetSubtype="16" fill="hold" grpId="0" nodeType="click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box(in)">
                                      <p:cBhvr>
                                        <p:cTn id="82" dur="1000"/>
                                        <p:tgtEl>
                                          <p:spTgt spid="54"/>
                                        </p:tgtEl>
                                      </p:cBhvr>
                                    </p:animEffect>
                                  </p:childTnLst>
                                </p:cTn>
                              </p:par>
                              <p:par>
                                <p:cTn id="83" presetID="4" presetClass="entr" presetSubtype="16" fill="hold" nodeType="with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box(in)">
                                      <p:cBhvr>
                                        <p:cTn id="85" dur="1000"/>
                                        <p:tgtEl>
                                          <p:spTgt spid="59"/>
                                        </p:tgtEl>
                                      </p:cBhvr>
                                    </p:animEffect>
                                  </p:childTnLst>
                                </p:cTn>
                              </p:par>
                            </p:childTnLst>
                          </p:cTn>
                        </p:par>
                      </p:childTnLst>
                    </p:cTn>
                  </p:par>
                  <p:par>
                    <p:cTn id="86" fill="hold" nodeType="clickPar">
                      <p:stCondLst>
                        <p:cond delay="indefinite"/>
                      </p:stCondLst>
                      <p:childTnLst>
                        <p:par>
                          <p:cTn id="87" fill="hold" nodeType="withGroup">
                            <p:stCondLst>
                              <p:cond delay="0"/>
                            </p:stCondLst>
                            <p:childTnLst>
                              <p:par>
                                <p:cTn id="88" presetID="4" presetClass="entr" presetSubtype="16" fill="hold" grpId="0" nodeType="clickEffect">
                                  <p:stCondLst>
                                    <p:cond delay="0"/>
                                  </p:stCondLst>
                                  <p:childTnLst>
                                    <p:set>
                                      <p:cBhvr>
                                        <p:cTn id="89" dur="1" fill="hold">
                                          <p:stCondLst>
                                            <p:cond delay="0"/>
                                          </p:stCondLst>
                                        </p:cTn>
                                        <p:tgtEl>
                                          <p:spTgt spid="8"/>
                                        </p:tgtEl>
                                        <p:attrNameLst>
                                          <p:attrName>style.visibility</p:attrName>
                                        </p:attrNameLst>
                                      </p:cBhvr>
                                      <p:to>
                                        <p:strVal val="visible"/>
                                      </p:to>
                                    </p:set>
                                    <p:animEffect transition="in" filter="box(in)">
                                      <p:cBhvr>
                                        <p:cTn id="90" dur="1000"/>
                                        <p:tgtEl>
                                          <p:spTgt spid="8"/>
                                        </p:tgtEl>
                                      </p:cBhvr>
                                    </p:animEffect>
                                  </p:childTnLst>
                                </p:cTn>
                              </p:par>
                              <p:par>
                                <p:cTn id="91" presetID="4" presetClass="entr" presetSubtype="16" fill="hold" nodeType="with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box(in)">
                                      <p:cBhvr>
                                        <p:cTn id="93" dur="1000"/>
                                        <p:tgtEl>
                                          <p:spTgt spid="23"/>
                                        </p:tgtEl>
                                      </p:cBhvr>
                                    </p:animEffect>
                                  </p:childTnLst>
                                </p:cTn>
                              </p:par>
                            </p:childTnLst>
                          </p:cTn>
                        </p:par>
                      </p:childTnLst>
                    </p:cTn>
                  </p:par>
                  <p:par>
                    <p:cTn id="94" fill="hold" nodeType="clickPar">
                      <p:stCondLst>
                        <p:cond delay="indefinite"/>
                      </p:stCondLst>
                      <p:childTnLst>
                        <p:par>
                          <p:cTn id="95" fill="hold" nodeType="withGroup">
                            <p:stCondLst>
                              <p:cond delay="0"/>
                            </p:stCondLst>
                            <p:childTnLst>
                              <p:par>
                                <p:cTn id="96" presetID="4" presetClass="entr" presetSubtype="16" fill="hold" grpId="0" nodeType="clickEffect">
                                  <p:stCondLst>
                                    <p:cond delay="0"/>
                                  </p:stCondLst>
                                  <p:childTnLst>
                                    <p:set>
                                      <p:cBhvr>
                                        <p:cTn id="97" dur="1" fill="hold">
                                          <p:stCondLst>
                                            <p:cond delay="0"/>
                                          </p:stCondLst>
                                        </p:cTn>
                                        <p:tgtEl>
                                          <p:spTgt spid="67"/>
                                        </p:tgtEl>
                                        <p:attrNameLst>
                                          <p:attrName>style.visibility</p:attrName>
                                        </p:attrNameLst>
                                      </p:cBhvr>
                                      <p:to>
                                        <p:strVal val="visible"/>
                                      </p:to>
                                    </p:set>
                                    <p:animEffect transition="in" filter="box(in)">
                                      <p:cBhvr>
                                        <p:cTn id="98" dur="1000"/>
                                        <p:tgtEl>
                                          <p:spTgt spid="67"/>
                                        </p:tgtEl>
                                      </p:cBhvr>
                                    </p:animEffect>
                                  </p:childTnLst>
                                </p:cTn>
                              </p:par>
                              <p:par>
                                <p:cTn id="99" presetID="4" presetClass="entr" presetSubtype="16"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box(in)">
                                      <p:cBhvr>
                                        <p:cTn id="101" dur="1000"/>
                                        <p:tgtEl>
                                          <p:spTgt spid="69"/>
                                        </p:tgtEl>
                                      </p:cBhvr>
                                    </p:animEffect>
                                  </p:childTnLst>
                                </p:cTn>
                              </p:par>
                            </p:childTnLst>
                          </p:cTn>
                        </p:par>
                      </p:childTnLst>
                    </p:cTn>
                  </p:par>
                  <p:par>
                    <p:cTn id="102" fill="hold" nodeType="clickPar">
                      <p:stCondLst>
                        <p:cond delay="indefinite"/>
                      </p:stCondLst>
                      <p:childTnLst>
                        <p:par>
                          <p:cTn id="103" fill="hold" nodeType="withGroup">
                            <p:stCondLst>
                              <p:cond delay="0"/>
                            </p:stCondLst>
                            <p:childTnLst>
                              <p:par>
                                <p:cTn id="104" presetID="4" presetClass="entr" presetSubtype="16" fill="hold" grpId="0" nodeType="clickEffect">
                                  <p:stCondLst>
                                    <p:cond delay="0"/>
                                  </p:stCondLst>
                                  <p:childTnLst>
                                    <p:set>
                                      <p:cBhvr>
                                        <p:cTn id="105" dur="1" fill="hold">
                                          <p:stCondLst>
                                            <p:cond delay="0"/>
                                          </p:stCondLst>
                                        </p:cTn>
                                        <p:tgtEl>
                                          <p:spTgt spid="7"/>
                                        </p:tgtEl>
                                        <p:attrNameLst>
                                          <p:attrName>style.visibility</p:attrName>
                                        </p:attrNameLst>
                                      </p:cBhvr>
                                      <p:to>
                                        <p:strVal val="visible"/>
                                      </p:to>
                                    </p:set>
                                    <p:animEffect transition="in" filter="box(in)">
                                      <p:cBhvr>
                                        <p:cTn id="106" dur="1000"/>
                                        <p:tgtEl>
                                          <p:spTgt spid="7"/>
                                        </p:tgtEl>
                                      </p:cBhvr>
                                    </p:animEffect>
                                  </p:childTnLst>
                                </p:cTn>
                              </p:par>
                              <p:par>
                                <p:cTn id="107" presetID="4" presetClass="entr" presetSubtype="16" fill="hold" nodeType="with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box(in)">
                                      <p:cBhvr>
                                        <p:cTn id="109" dur="1000"/>
                                        <p:tgtEl>
                                          <p:spTgt spid="26"/>
                                        </p:tgtEl>
                                      </p:cBhvr>
                                    </p:animEffect>
                                  </p:childTnLst>
                                </p:cTn>
                              </p:par>
                            </p:childTnLst>
                          </p:cTn>
                        </p:par>
                        <p:par>
                          <p:cTn id="110" fill="hold" nodeType="afterGroup">
                            <p:stCondLst>
                              <p:cond delay="1000"/>
                            </p:stCondLst>
                            <p:childTnLst>
                              <p:par>
                                <p:cTn id="111" presetID="4" presetClass="entr" presetSubtype="16" fill="hold" grpId="0" nodeType="afterEffect">
                                  <p:stCondLst>
                                    <p:cond delay="0"/>
                                  </p:stCondLst>
                                  <p:childTnLst>
                                    <p:set>
                                      <p:cBhvr>
                                        <p:cTn id="112" dur="1" fill="hold">
                                          <p:stCondLst>
                                            <p:cond delay="0"/>
                                          </p:stCondLst>
                                        </p:cTn>
                                        <p:tgtEl>
                                          <p:spTgt spid="71"/>
                                        </p:tgtEl>
                                        <p:attrNameLst>
                                          <p:attrName>style.visibility</p:attrName>
                                        </p:attrNameLst>
                                      </p:cBhvr>
                                      <p:to>
                                        <p:strVal val="visible"/>
                                      </p:to>
                                    </p:set>
                                    <p:animEffect transition="in" filter="box(in)">
                                      <p:cBhvr>
                                        <p:cTn id="113" dur="1000"/>
                                        <p:tgtEl>
                                          <p:spTgt spid="71"/>
                                        </p:tgtEl>
                                      </p:cBhvr>
                                    </p:animEffect>
                                  </p:childTnLst>
                                </p:cTn>
                              </p:par>
                            </p:childTnLst>
                          </p:cTn>
                        </p:par>
                        <p:par>
                          <p:cTn id="114" fill="hold" nodeType="afterGroup">
                            <p:stCondLst>
                              <p:cond delay="2000"/>
                            </p:stCondLst>
                            <p:childTnLst>
                              <p:par>
                                <p:cTn id="115" presetID="4" presetClass="entr" presetSubtype="16" fill="hold" grpId="0" nodeType="afterEffect">
                                  <p:stCondLst>
                                    <p:cond delay="0"/>
                                  </p:stCondLst>
                                  <p:childTnLst>
                                    <p:set>
                                      <p:cBhvr>
                                        <p:cTn id="116" dur="1" fill="hold">
                                          <p:stCondLst>
                                            <p:cond delay="0"/>
                                          </p:stCondLst>
                                        </p:cTn>
                                        <p:tgtEl>
                                          <p:spTgt spid="72"/>
                                        </p:tgtEl>
                                        <p:attrNameLst>
                                          <p:attrName>style.visibility</p:attrName>
                                        </p:attrNameLst>
                                      </p:cBhvr>
                                      <p:to>
                                        <p:strVal val="visible"/>
                                      </p:to>
                                    </p:set>
                                    <p:animEffect transition="in" filter="box(in)">
                                      <p:cBhvr>
                                        <p:cTn id="117" dur="1000"/>
                                        <p:tgtEl>
                                          <p:spTgt spid="72"/>
                                        </p:tgtEl>
                                      </p:cBhvr>
                                    </p:animEffect>
                                  </p:childTnLst>
                                </p:cTn>
                              </p:par>
                            </p:childTnLst>
                          </p:cTn>
                        </p:par>
                        <p:par>
                          <p:cTn id="118" fill="hold" nodeType="afterGroup">
                            <p:stCondLst>
                              <p:cond delay="3000"/>
                            </p:stCondLst>
                            <p:childTnLst>
                              <p:par>
                                <p:cTn id="119" presetID="4" presetClass="entr" presetSubtype="16" fill="hold" grpId="0" nodeType="afterEffect">
                                  <p:stCondLst>
                                    <p:cond delay="0"/>
                                  </p:stCondLst>
                                  <p:childTnLst>
                                    <p:set>
                                      <p:cBhvr>
                                        <p:cTn id="120" dur="1" fill="hold">
                                          <p:stCondLst>
                                            <p:cond delay="0"/>
                                          </p:stCondLst>
                                        </p:cTn>
                                        <p:tgtEl>
                                          <p:spTgt spid="73"/>
                                        </p:tgtEl>
                                        <p:attrNameLst>
                                          <p:attrName>style.visibility</p:attrName>
                                        </p:attrNameLst>
                                      </p:cBhvr>
                                      <p:to>
                                        <p:strVal val="visible"/>
                                      </p:to>
                                    </p:set>
                                    <p:animEffect transition="in" filter="box(in)">
                                      <p:cBhvr>
                                        <p:cTn id="121" dur="1000"/>
                                        <p:tgtEl>
                                          <p:spTgt spid="73"/>
                                        </p:tgtEl>
                                      </p:cBhvr>
                                    </p:animEffect>
                                  </p:childTnLst>
                                </p:cTn>
                              </p:par>
                            </p:childTnLst>
                          </p:cTn>
                        </p:par>
                      </p:childTnLst>
                    </p:cTn>
                  </p:par>
                  <p:par>
                    <p:cTn id="122" fill="hold" nodeType="clickPar">
                      <p:stCondLst>
                        <p:cond delay="indefinite"/>
                      </p:stCondLst>
                      <p:childTnLst>
                        <p:par>
                          <p:cTn id="123" fill="hold" nodeType="withGroup">
                            <p:stCondLst>
                              <p:cond delay="0"/>
                            </p:stCondLst>
                            <p:childTnLst>
                              <p:par>
                                <p:cTn id="124" presetID="10" presetClass="entr" presetSubtype="0" fill="hold" grpId="0" nodeType="clickEffect">
                                  <p:stCondLst>
                                    <p:cond delay="0"/>
                                  </p:stCondLst>
                                  <p:childTnLst>
                                    <p:set>
                                      <p:cBhvr>
                                        <p:cTn id="125" dur="1" fill="hold">
                                          <p:stCondLst>
                                            <p:cond delay="0"/>
                                          </p:stCondLst>
                                        </p:cTn>
                                        <p:tgtEl>
                                          <p:spTgt spid="77"/>
                                        </p:tgtEl>
                                        <p:attrNameLst>
                                          <p:attrName>style.visibility</p:attrName>
                                        </p:attrNameLst>
                                      </p:cBhvr>
                                      <p:to>
                                        <p:strVal val="visible"/>
                                      </p:to>
                                    </p:set>
                                    <p:animEffect transition="in" filter="fade">
                                      <p:cBhvr>
                                        <p:cTn id="126" dur="10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animBg="1"/>
      <p:bldP spid="4" grpId="0" animBg="1"/>
      <p:bldP spid="5" grpId="0" animBg="1"/>
      <p:bldP spid="6" grpId="0" animBg="1"/>
      <p:bldP spid="7" grpId="0" animBg="1"/>
      <p:bldP spid="8" grpId="0" animBg="1"/>
      <p:bldP spid="9" grpId="0" animBg="1"/>
      <p:bldP spid="27" grpId="0" animBg="1"/>
      <p:bldP spid="9239" grpId="0" animBg="1"/>
      <p:bldP spid="46" grpId="0" animBg="1"/>
      <p:bldP spid="47" grpId="0" animBg="1"/>
      <p:bldP spid="54" grpId="0" animBg="1"/>
      <p:bldP spid="56" grpId="0" animBg="1"/>
      <p:bldP spid="60" grpId="0" animBg="1"/>
      <p:bldP spid="67" grpId="0" animBg="1"/>
      <p:bldP spid="71" grpId="0" animBg="1"/>
      <p:bldP spid="72" grpId="0" animBg="1"/>
      <p:bldP spid="73" grpId="0" animBg="1"/>
      <p:bldP spid="928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650C1-3DB1-AE80-7EFC-DAB8457F8D50}"/>
              </a:ext>
            </a:extLst>
          </p:cNvPr>
          <p:cNvSpPr>
            <a:spLocks noGrp="1"/>
          </p:cNvSpPr>
          <p:nvPr>
            <p:ph type="title"/>
          </p:nvPr>
        </p:nvSpPr>
        <p:spPr>
          <a:xfrm>
            <a:off x="838200" y="365125"/>
            <a:ext cx="10515600" cy="1325563"/>
          </a:xfrm>
        </p:spPr>
        <p:txBody>
          <a:bodyPr/>
          <a:lstStyle/>
          <a:p>
            <a:r>
              <a:rPr lang="en-GB" dirty="0" err="1"/>
              <a:t>Рачуноводствена</a:t>
            </a:r>
            <a:r>
              <a:rPr lang="en-GB" dirty="0"/>
              <a:t> </a:t>
            </a:r>
            <a:r>
              <a:rPr lang="en-GB" dirty="0" err="1"/>
              <a:t>исправа</a:t>
            </a:r>
            <a:endParaRPr lang="en-US" dirty="0"/>
          </a:p>
        </p:txBody>
      </p:sp>
      <p:sp>
        <p:nvSpPr>
          <p:cNvPr id="3" name="Content Placeholder 2">
            <a:extLst>
              <a:ext uri="{FF2B5EF4-FFF2-40B4-BE49-F238E27FC236}">
                <a16:creationId xmlns:a16="http://schemas.microsoft.com/office/drawing/2014/main" id="{0D290F6A-5705-DEA5-3877-834FDD8BA814}"/>
              </a:ext>
            </a:extLst>
          </p:cNvPr>
          <p:cNvSpPr>
            <a:spLocks noGrp="1"/>
          </p:cNvSpPr>
          <p:nvPr>
            <p:ph idx="1"/>
          </p:nvPr>
        </p:nvSpPr>
        <p:spPr>
          <a:xfrm>
            <a:off x="838200" y="1825625"/>
            <a:ext cx="10515600" cy="4351338"/>
          </a:xfrm>
        </p:spPr>
        <p:txBody>
          <a:bodyPr>
            <a:normAutofit lnSpcReduction="10000"/>
          </a:bodyPr>
          <a:lstStyle/>
          <a:p>
            <a:r>
              <a:rPr lang="en-GB" dirty="0" err="1"/>
              <a:t>Рачуноводствена</a:t>
            </a:r>
            <a:r>
              <a:rPr lang="en-GB" dirty="0"/>
              <a:t> </a:t>
            </a:r>
            <a:r>
              <a:rPr lang="en-GB" dirty="0" err="1"/>
              <a:t>исправа</a:t>
            </a:r>
            <a:r>
              <a:rPr lang="en-GB" dirty="0"/>
              <a:t> </a:t>
            </a:r>
            <a:r>
              <a:rPr lang="en-GB" dirty="0" err="1"/>
              <a:t>представља</a:t>
            </a:r>
            <a:r>
              <a:rPr lang="en-GB" dirty="0"/>
              <a:t> </a:t>
            </a:r>
            <a:r>
              <a:rPr lang="en-GB" dirty="0" err="1"/>
              <a:t>писани</a:t>
            </a:r>
            <a:r>
              <a:rPr lang="en-GB" dirty="0"/>
              <a:t> </a:t>
            </a:r>
            <a:r>
              <a:rPr lang="en-GB" dirty="0" err="1"/>
              <a:t>документ</a:t>
            </a:r>
            <a:r>
              <a:rPr lang="en-GB" dirty="0"/>
              <a:t> </a:t>
            </a:r>
            <a:r>
              <a:rPr lang="en-GB" dirty="0" err="1"/>
              <a:t>или</a:t>
            </a:r>
            <a:r>
              <a:rPr lang="en-GB" dirty="0"/>
              <a:t> </a:t>
            </a:r>
            <a:r>
              <a:rPr lang="en-GB" dirty="0" err="1"/>
              <a:t>електронски</a:t>
            </a:r>
            <a:r>
              <a:rPr lang="en-GB" dirty="0"/>
              <a:t> </a:t>
            </a:r>
            <a:r>
              <a:rPr lang="en-GB" dirty="0" err="1"/>
              <a:t>запис</a:t>
            </a:r>
            <a:r>
              <a:rPr lang="en-GB" dirty="0"/>
              <a:t> о </a:t>
            </a:r>
            <a:r>
              <a:rPr lang="en-GB" dirty="0" err="1"/>
              <a:t>насталој</a:t>
            </a:r>
            <a:r>
              <a:rPr lang="en-GB" dirty="0"/>
              <a:t> </a:t>
            </a:r>
            <a:r>
              <a:rPr lang="en-GB" dirty="0" err="1"/>
              <a:t>пословној</a:t>
            </a:r>
            <a:r>
              <a:rPr lang="en-GB" dirty="0"/>
              <a:t> </a:t>
            </a:r>
            <a:r>
              <a:rPr lang="en-GB" dirty="0" err="1"/>
              <a:t>промени</a:t>
            </a:r>
            <a:r>
              <a:rPr lang="en-GB" dirty="0"/>
              <a:t>, </a:t>
            </a:r>
            <a:r>
              <a:rPr lang="en-GB" dirty="0" err="1"/>
              <a:t>која</a:t>
            </a:r>
            <a:r>
              <a:rPr lang="en-GB" dirty="0"/>
              <a:t> </a:t>
            </a:r>
            <a:r>
              <a:rPr lang="en-GB" dirty="0" err="1"/>
              <a:t>обухвата</a:t>
            </a:r>
            <a:r>
              <a:rPr lang="en-GB" dirty="0"/>
              <a:t> </a:t>
            </a:r>
            <a:r>
              <a:rPr lang="en-GB" dirty="0" err="1"/>
              <a:t>све</a:t>
            </a:r>
            <a:r>
              <a:rPr lang="en-GB" dirty="0"/>
              <a:t> </a:t>
            </a:r>
            <a:r>
              <a:rPr lang="en-GB" dirty="0" err="1"/>
              <a:t>податке</a:t>
            </a:r>
            <a:r>
              <a:rPr lang="en-GB" dirty="0"/>
              <a:t> </a:t>
            </a:r>
            <a:r>
              <a:rPr lang="en-GB" dirty="0" err="1"/>
              <a:t>потребне</a:t>
            </a:r>
            <a:r>
              <a:rPr lang="en-GB" dirty="0"/>
              <a:t> </a:t>
            </a:r>
            <a:r>
              <a:rPr lang="en-GB" dirty="0" err="1"/>
              <a:t>за</a:t>
            </a:r>
            <a:r>
              <a:rPr lang="en-GB" dirty="0"/>
              <a:t> </a:t>
            </a:r>
            <a:r>
              <a:rPr lang="en-GB" dirty="0" err="1"/>
              <a:t>књижење</a:t>
            </a:r>
            <a:r>
              <a:rPr lang="en-GB" dirty="0"/>
              <a:t> у </a:t>
            </a:r>
            <a:r>
              <a:rPr lang="en-GB" dirty="0" err="1"/>
              <a:t>пословним</a:t>
            </a:r>
            <a:r>
              <a:rPr lang="en-GB" dirty="0"/>
              <a:t> </a:t>
            </a:r>
            <a:r>
              <a:rPr lang="en-GB" dirty="0" err="1"/>
              <a:t>књигама</a:t>
            </a:r>
            <a:r>
              <a:rPr lang="en-GB" dirty="0"/>
              <a:t> </a:t>
            </a:r>
            <a:r>
              <a:rPr lang="en-GB" dirty="0" err="1"/>
              <a:t>тако</a:t>
            </a:r>
            <a:r>
              <a:rPr lang="en-GB" dirty="0"/>
              <a:t> </a:t>
            </a:r>
            <a:r>
              <a:rPr lang="en-GB" dirty="0" err="1"/>
              <a:t>да</a:t>
            </a:r>
            <a:r>
              <a:rPr lang="en-GB" dirty="0"/>
              <a:t> </a:t>
            </a:r>
            <a:r>
              <a:rPr lang="en-GB" dirty="0" err="1"/>
              <a:t>се</a:t>
            </a:r>
            <a:r>
              <a:rPr lang="en-GB" dirty="0"/>
              <a:t> </a:t>
            </a:r>
            <a:r>
              <a:rPr lang="en-GB" dirty="0" err="1"/>
              <a:t>из</a:t>
            </a:r>
            <a:r>
              <a:rPr lang="en-GB" dirty="0"/>
              <a:t> </a:t>
            </a:r>
            <a:r>
              <a:rPr lang="en-GB" dirty="0" err="1"/>
              <a:t>рачуноводствене</a:t>
            </a:r>
            <a:r>
              <a:rPr lang="en-GB" dirty="0"/>
              <a:t> </a:t>
            </a:r>
            <a:r>
              <a:rPr lang="en-GB" dirty="0" err="1"/>
              <a:t>исправе</a:t>
            </a:r>
            <a:r>
              <a:rPr lang="en-GB" dirty="0"/>
              <a:t> </a:t>
            </a:r>
            <a:r>
              <a:rPr lang="en-GB" dirty="0" err="1"/>
              <a:t>недвосмислено</a:t>
            </a:r>
            <a:r>
              <a:rPr lang="en-GB" dirty="0"/>
              <a:t> </a:t>
            </a:r>
            <a:r>
              <a:rPr lang="en-GB" dirty="0" err="1"/>
              <a:t>може</a:t>
            </a:r>
            <a:r>
              <a:rPr lang="en-GB" dirty="0"/>
              <a:t> </a:t>
            </a:r>
            <a:r>
              <a:rPr lang="en-GB" dirty="0" err="1"/>
              <a:t>сазнати</a:t>
            </a:r>
            <a:r>
              <a:rPr lang="en-GB" dirty="0"/>
              <a:t> </a:t>
            </a:r>
            <a:r>
              <a:rPr lang="en-GB" dirty="0" err="1"/>
              <a:t>основ</a:t>
            </a:r>
            <a:r>
              <a:rPr lang="en-GB" dirty="0"/>
              <a:t>, </a:t>
            </a:r>
            <a:r>
              <a:rPr lang="en-GB" dirty="0" err="1"/>
              <a:t>врста</a:t>
            </a:r>
            <a:r>
              <a:rPr lang="en-GB" dirty="0"/>
              <a:t> и </a:t>
            </a:r>
            <a:r>
              <a:rPr lang="en-GB" dirty="0" err="1"/>
              <a:t>садржај</a:t>
            </a:r>
            <a:r>
              <a:rPr lang="en-GB" dirty="0"/>
              <a:t> </a:t>
            </a:r>
            <a:r>
              <a:rPr lang="en-GB" dirty="0" err="1"/>
              <a:t>пословне</a:t>
            </a:r>
            <a:r>
              <a:rPr lang="en-GB" dirty="0"/>
              <a:t> </a:t>
            </a:r>
            <a:r>
              <a:rPr lang="en-GB" dirty="0" err="1"/>
              <a:t>промене</a:t>
            </a:r>
            <a:r>
              <a:rPr lang="en-GB" dirty="0"/>
              <a:t> (</a:t>
            </a:r>
            <a:r>
              <a:rPr lang="en-GB" dirty="0" err="1"/>
              <a:t>ЗоР</a:t>
            </a:r>
            <a:r>
              <a:rPr lang="en-GB" dirty="0"/>
              <a:t> </a:t>
            </a:r>
            <a:r>
              <a:rPr lang="en-GB" dirty="0" err="1"/>
              <a:t>чл</a:t>
            </a:r>
            <a:r>
              <a:rPr lang="sr-Cyrl-RS" dirty="0"/>
              <a:t>.</a:t>
            </a:r>
            <a:r>
              <a:rPr lang="en-GB" dirty="0"/>
              <a:t> 9). </a:t>
            </a:r>
            <a:endParaRPr lang="sr-Cyrl-RS" dirty="0"/>
          </a:p>
          <a:p>
            <a:r>
              <a:rPr lang="sr-Cyrl-RS" dirty="0"/>
              <a:t>Битно за рачуноводствену исправу је да је:</a:t>
            </a:r>
            <a:endParaRPr lang="en-US" dirty="0"/>
          </a:p>
          <a:p>
            <a:pPr lvl="1"/>
            <a:r>
              <a:rPr lang="sr-Cyrl-RS" dirty="0"/>
              <a:t>веродостојна – да је пословна промена заиста настала</a:t>
            </a:r>
            <a:endParaRPr lang="en-US" dirty="0"/>
          </a:p>
          <a:p>
            <a:pPr lvl="1"/>
            <a:r>
              <a:rPr lang="sr-Cyrl-RS" dirty="0"/>
              <a:t>састављена на месту и у тренутку настанка пословне промене</a:t>
            </a:r>
            <a:endParaRPr lang="en-US" dirty="0"/>
          </a:p>
          <a:p>
            <a:pPr lvl="1"/>
            <a:r>
              <a:rPr lang="sr-Cyrl-RS" dirty="0"/>
              <a:t>уредно састављена – да садржи прецизно све потребне податке за књижење</a:t>
            </a:r>
            <a:endParaRPr lang="en-US" dirty="0"/>
          </a:p>
          <a:p>
            <a:pPr lvl="1"/>
            <a:r>
              <a:rPr lang="sr-Cyrl-RS" dirty="0"/>
              <a:t>достављена на књижење прописаном року од дана настанка пословне промене</a:t>
            </a:r>
            <a:endParaRPr lang="en-US" dirty="0"/>
          </a:p>
          <a:p>
            <a:endParaRPr lang="en-US" dirty="0"/>
          </a:p>
        </p:txBody>
      </p:sp>
    </p:spTree>
    <p:extLst>
      <p:ext uri="{BB962C8B-B14F-4D97-AF65-F5344CB8AC3E}">
        <p14:creationId xmlns:p14="http://schemas.microsoft.com/office/powerpoint/2010/main" val="24381422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B3385-EDA2-4389-BB74-5C2CEDD0B7BD}"/>
              </a:ext>
            </a:extLst>
          </p:cNvPr>
          <p:cNvSpPr>
            <a:spLocks noGrp="1"/>
          </p:cNvSpPr>
          <p:nvPr>
            <p:ph type="title"/>
          </p:nvPr>
        </p:nvSpPr>
        <p:spPr/>
        <p:txBody>
          <a:bodyPr/>
          <a:lstStyle/>
          <a:p>
            <a:r>
              <a:rPr lang="sr-Cyrl-RS" dirty="0"/>
              <a:t>Ревизија финансијских извештаја</a:t>
            </a:r>
            <a:endParaRPr lang="en-GB" dirty="0"/>
          </a:p>
        </p:txBody>
      </p:sp>
      <p:sp>
        <p:nvSpPr>
          <p:cNvPr id="3" name="Content Placeholder 2">
            <a:extLst>
              <a:ext uri="{FF2B5EF4-FFF2-40B4-BE49-F238E27FC236}">
                <a16:creationId xmlns:a16="http://schemas.microsoft.com/office/drawing/2014/main" id="{173951AB-D1FC-47DC-9FAE-04CB5DAB5947}"/>
              </a:ext>
            </a:extLst>
          </p:cNvPr>
          <p:cNvSpPr>
            <a:spLocks noGrp="1"/>
          </p:cNvSpPr>
          <p:nvPr>
            <p:ph idx="1"/>
          </p:nvPr>
        </p:nvSpPr>
        <p:spPr/>
        <p:txBody>
          <a:bodyPr>
            <a:normAutofit/>
          </a:bodyPr>
          <a:lstStyle/>
          <a:p>
            <a:r>
              <a:rPr lang="sr-Cyrl-RS" dirty="0"/>
              <a:t>Ревизија финансијских ивештаја регулисана је </a:t>
            </a:r>
            <a:r>
              <a:rPr lang="sr-Cyrl-RS" dirty="0">
                <a:hlinkClick r:id="rId2"/>
              </a:rPr>
              <a:t>ЗАКОНОМ О РЕВИЗИЈИ</a:t>
            </a:r>
            <a:endParaRPr lang="sr-Cyrl-RS" dirty="0"/>
          </a:p>
          <a:p>
            <a:r>
              <a:rPr lang="sr-Cyrl-RS" dirty="0"/>
              <a:t>Законом о ревизији предвиђени су:</a:t>
            </a:r>
          </a:p>
          <a:p>
            <a:pPr lvl="1"/>
            <a:r>
              <a:rPr lang="ru-RU" dirty="0"/>
              <a:t>услови и начин обављања ревизије финансијских извештаја</a:t>
            </a:r>
          </a:p>
          <a:p>
            <a:pPr lvl="1"/>
            <a:r>
              <a:rPr lang="ru-RU" dirty="0"/>
              <a:t>обавезност ревизије, </a:t>
            </a:r>
          </a:p>
          <a:p>
            <a:pPr lvl="1"/>
            <a:r>
              <a:rPr lang="ru-RU" dirty="0"/>
              <a:t>стручна оспособљеност лица и лиценце за обављање ревизије, </a:t>
            </a:r>
          </a:p>
          <a:p>
            <a:pPr lvl="1"/>
            <a:r>
              <a:rPr lang="ru-RU" dirty="0"/>
              <a:t>контрола квалитета рада друштава за ревизију, самосталних ревизора и лиценцираних овлашћених ревизора,</a:t>
            </a:r>
            <a:endParaRPr lang="sr-Cyrl-RS" dirty="0"/>
          </a:p>
        </p:txBody>
      </p:sp>
    </p:spTree>
    <p:extLst>
      <p:ext uri="{BB962C8B-B14F-4D97-AF65-F5344CB8AC3E}">
        <p14:creationId xmlns:p14="http://schemas.microsoft.com/office/powerpoint/2010/main" val="3291669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8E577-408C-59CF-77AF-898F611D0567}"/>
              </a:ext>
            </a:extLst>
          </p:cNvPr>
          <p:cNvSpPr>
            <a:spLocks noGrp="1"/>
          </p:cNvSpPr>
          <p:nvPr>
            <p:ph type="title"/>
          </p:nvPr>
        </p:nvSpPr>
        <p:spPr/>
        <p:txBody>
          <a:bodyPr/>
          <a:lstStyle/>
          <a:p>
            <a:r>
              <a:rPr lang="sr-Cyrl-RS" dirty="0"/>
              <a:t>Финансијски извештаји и стечајни поступак</a:t>
            </a:r>
            <a:endParaRPr lang="en-US" dirty="0"/>
          </a:p>
        </p:txBody>
      </p:sp>
      <p:sp>
        <p:nvSpPr>
          <p:cNvPr id="3" name="Content Placeholder 2">
            <a:extLst>
              <a:ext uri="{FF2B5EF4-FFF2-40B4-BE49-F238E27FC236}">
                <a16:creationId xmlns:a16="http://schemas.microsoft.com/office/drawing/2014/main" id="{3C3E6FEF-AF0B-6583-8E26-3E8409E8D3AE}"/>
              </a:ext>
            </a:extLst>
          </p:cNvPr>
          <p:cNvSpPr>
            <a:spLocks noGrp="1"/>
          </p:cNvSpPr>
          <p:nvPr>
            <p:ph idx="1"/>
          </p:nvPr>
        </p:nvSpPr>
        <p:spPr/>
        <p:txBody>
          <a:bodyPr>
            <a:normAutofit lnSpcReduction="10000"/>
          </a:bodyPr>
          <a:lstStyle/>
          <a:p>
            <a:r>
              <a:rPr lang="ru-RU" dirty="0">
                <a:solidFill>
                  <a:srgbClr val="FF0000"/>
                </a:solidFill>
              </a:rPr>
              <a:t>Закон и подзаконски акти уређују околности у којима се стечајни управници сусрећу са финансијским извештајима. </a:t>
            </a:r>
          </a:p>
          <a:p>
            <a:pPr lvl="1"/>
            <a:r>
              <a:rPr lang="ru-RU" dirty="0"/>
              <a:t> На пример,  финансијски извештаји су обавезан део садржаја плана реорганизације (чл. 156 Закона о стечају) и основа за пројекције које план садржи. </a:t>
            </a:r>
            <a:endParaRPr lang="en-GB" dirty="0"/>
          </a:p>
          <a:p>
            <a:pPr lvl="1"/>
            <a:r>
              <a:rPr lang="ru-RU" dirty="0"/>
              <a:t>Према Правилнику о начину спровођења реорганизације по унапред припремљеном плану, предлагач мора поднети ванредни извештај са мишљењем ревизора, осим ако је ревизија финансијских извештаја већ обављена у последњих 90 дана.</a:t>
            </a:r>
            <a:endParaRPr lang="en-US" dirty="0"/>
          </a:p>
          <a:p>
            <a:r>
              <a:rPr lang="sr-Cyrl-RS" dirty="0">
                <a:solidFill>
                  <a:srgbClr val="FF0000"/>
                </a:solidFill>
              </a:rPr>
              <a:t>Национални ст. 1 </a:t>
            </a:r>
          </a:p>
          <a:p>
            <a:pPr lvl="1"/>
            <a:r>
              <a:rPr lang="ru-RU" dirty="0"/>
              <a:t>Стечајни управник континуирано и уредно води рачуноводствену евиденцију стечајног дужника</a:t>
            </a:r>
            <a:endParaRPr lang="en-GB" dirty="0"/>
          </a:p>
        </p:txBody>
      </p:sp>
    </p:spTree>
    <p:extLst>
      <p:ext uri="{BB962C8B-B14F-4D97-AF65-F5344CB8AC3E}">
        <p14:creationId xmlns:p14="http://schemas.microsoft.com/office/powerpoint/2010/main" val="23474346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64282DD-10A8-94C3-3B6E-53F525E2BE34}"/>
              </a:ext>
            </a:extLst>
          </p:cNvPr>
          <p:cNvSpPr>
            <a:spLocks noGrp="1"/>
          </p:cNvSpPr>
          <p:nvPr>
            <p:ph type="body" sz="quarter" idx="10"/>
          </p:nvPr>
        </p:nvSpPr>
        <p:spPr>
          <a:xfrm>
            <a:off x="875093" y="1091414"/>
            <a:ext cx="5732462" cy="1089529"/>
          </a:xfrm>
        </p:spPr>
        <p:txBody>
          <a:bodyPr/>
          <a:lstStyle/>
          <a:p>
            <a:r>
              <a:rPr lang="sr-Cyrl-RS" dirty="0"/>
              <a:t>Рачуноводствен начела</a:t>
            </a:r>
            <a:endParaRPr lang="en-GB" dirty="0"/>
          </a:p>
        </p:txBody>
      </p:sp>
      <p:sp>
        <p:nvSpPr>
          <p:cNvPr id="3" name="Text Placeholder 2">
            <a:extLst>
              <a:ext uri="{FF2B5EF4-FFF2-40B4-BE49-F238E27FC236}">
                <a16:creationId xmlns:a16="http://schemas.microsoft.com/office/drawing/2014/main" id="{C874311D-0163-14D6-52B4-26B4AC5CA070}"/>
              </a:ext>
            </a:extLst>
          </p:cNvPr>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15490875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15DC0-2499-0DDF-6F22-31BF138EDEB4}"/>
              </a:ext>
            </a:extLst>
          </p:cNvPr>
          <p:cNvSpPr>
            <a:spLocks noGrp="1"/>
          </p:cNvSpPr>
          <p:nvPr>
            <p:ph type="title"/>
          </p:nvPr>
        </p:nvSpPr>
        <p:spPr>
          <a:xfrm>
            <a:off x="838200" y="365125"/>
            <a:ext cx="10515600" cy="1325563"/>
          </a:xfrm>
        </p:spPr>
        <p:txBody>
          <a:bodyPr/>
          <a:lstStyle/>
          <a:p>
            <a:r>
              <a:rPr lang="sr-Cyrl-RS" dirty="0"/>
              <a:t>Рачуноводствена начела</a:t>
            </a:r>
            <a:endParaRPr lang="en-US" dirty="0"/>
          </a:p>
        </p:txBody>
      </p:sp>
      <p:sp>
        <p:nvSpPr>
          <p:cNvPr id="3" name="Content Placeholder 2">
            <a:extLst>
              <a:ext uri="{FF2B5EF4-FFF2-40B4-BE49-F238E27FC236}">
                <a16:creationId xmlns:a16="http://schemas.microsoft.com/office/drawing/2014/main" id="{627C47EF-425B-9B27-0FA5-A3516F0A4079}"/>
              </a:ext>
            </a:extLst>
          </p:cNvPr>
          <p:cNvSpPr>
            <a:spLocks noGrp="1"/>
          </p:cNvSpPr>
          <p:nvPr>
            <p:ph idx="1"/>
          </p:nvPr>
        </p:nvSpPr>
        <p:spPr>
          <a:xfrm>
            <a:off x="838200" y="1825625"/>
            <a:ext cx="10515600" cy="4351338"/>
          </a:xfrm>
        </p:spPr>
        <p:txBody>
          <a:bodyPr/>
          <a:lstStyle/>
          <a:p>
            <a:r>
              <a:rPr lang="sr-Cyrl-RS" dirty="0"/>
              <a:t>Рачуноводствена начела су правила намењена прецизном дефинисању рачуноводствених категорија</a:t>
            </a:r>
            <a:endParaRPr lang="en-US" dirty="0"/>
          </a:p>
        </p:txBody>
      </p:sp>
    </p:spTree>
    <p:extLst>
      <p:ext uri="{BB962C8B-B14F-4D97-AF65-F5344CB8AC3E}">
        <p14:creationId xmlns:p14="http://schemas.microsoft.com/office/powerpoint/2010/main" val="7810300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7AD73-3DE6-8317-AD4A-B59255C5597C}"/>
              </a:ext>
            </a:extLst>
          </p:cNvPr>
          <p:cNvSpPr>
            <a:spLocks noGrp="1"/>
          </p:cNvSpPr>
          <p:nvPr>
            <p:ph type="title"/>
          </p:nvPr>
        </p:nvSpPr>
        <p:spPr>
          <a:xfrm>
            <a:off x="838200" y="365125"/>
            <a:ext cx="10515600" cy="1325563"/>
          </a:xfrm>
        </p:spPr>
        <p:txBody>
          <a:bodyPr/>
          <a:lstStyle/>
          <a:p>
            <a:r>
              <a:rPr lang="sr-Cyrl-RS" dirty="0"/>
              <a:t>Начело опрезности:</a:t>
            </a:r>
            <a:endParaRPr lang="en-US" dirty="0"/>
          </a:p>
        </p:txBody>
      </p:sp>
      <p:sp>
        <p:nvSpPr>
          <p:cNvPr id="3" name="Content Placeholder 2">
            <a:extLst>
              <a:ext uri="{FF2B5EF4-FFF2-40B4-BE49-F238E27FC236}">
                <a16:creationId xmlns:a16="http://schemas.microsoft.com/office/drawing/2014/main" id="{34A0E581-1A6E-396E-E951-9C65F546C533}"/>
              </a:ext>
            </a:extLst>
          </p:cNvPr>
          <p:cNvSpPr>
            <a:spLocks noGrp="1"/>
          </p:cNvSpPr>
          <p:nvPr>
            <p:ph idx="1"/>
          </p:nvPr>
        </p:nvSpPr>
        <p:spPr>
          <a:xfrm>
            <a:off x="838200" y="1825625"/>
            <a:ext cx="10515600" cy="4351338"/>
          </a:xfrm>
        </p:spPr>
        <p:txBody>
          <a:bodyPr/>
          <a:lstStyle/>
          <a:p>
            <a:r>
              <a:rPr lang="sr-Cyrl-RS" dirty="0"/>
              <a:t>Ово начело захтева да се вредности имовине и резултати пословања процењују са дозом опреза како би се избегло њихово прецењивање. </a:t>
            </a:r>
          </a:p>
          <a:p>
            <a:r>
              <a:rPr lang="sr-Cyrl-RS" dirty="0"/>
              <a:t>Основни разлог за примену овог начела је заштита интереса поверилаца, инвеститора и осталих заинтересованих. </a:t>
            </a:r>
          </a:p>
          <a:p>
            <a:r>
              <a:rPr lang="sr-Cyrl-RS" dirty="0"/>
              <a:t>Прецењивање резултата може довести до ризика од расподеле нереално високих добитака, што може изазвати одлив капитала и угрозити опстанак предузећа. </a:t>
            </a:r>
            <a:endParaRPr lang="en-US" dirty="0"/>
          </a:p>
          <a:p>
            <a:endParaRPr lang="en-US" dirty="0"/>
          </a:p>
        </p:txBody>
      </p:sp>
    </p:spTree>
    <p:extLst>
      <p:ext uri="{BB962C8B-B14F-4D97-AF65-F5344CB8AC3E}">
        <p14:creationId xmlns:p14="http://schemas.microsoft.com/office/powerpoint/2010/main" val="31964318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9E93A-5531-09EF-CB42-A23221497E8F}"/>
              </a:ext>
            </a:extLst>
          </p:cNvPr>
          <p:cNvSpPr>
            <a:spLocks noGrp="1"/>
          </p:cNvSpPr>
          <p:nvPr>
            <p:ph type="title"/>
          </p:nvPr>
        </p:nvSpPr>
        <p:spPr>
          <a:xfrm>
            <a:off x="838200" y="365125"/>
            <a:ext cx="10515600" cy="1325563"/>
          </a:xfrm>
        </p:spPr>
        <p:txBody>
          <a:bodyPr/>
          <a:lstStyle/>
          <a:p>
            <a:r>
              <a:rPr lang="sr-Cyrl-RS" dirty="0"/>
              <a:t>МРС и начело опрезности</a:t>
            </a:r>
            <a:endParaRPr lang="en-US" dirty="0"/>
          </a:p>
        </p:txBody>
      </p:sp>
      <p:sp>
        <p:nvSpPr>
          <p:cNvPr id="3" name="Content Placeholder 2">
            <a:extLst>
              <a:ext uri="{FF2B5EF4-FFF2-40B4-BE49-F238E27FC236}">
                <a16:creationId xmlns:a16="http://schemas.microsoft.com/office/drawing/2014/main" id="{E3BED8AB-0544-E0EB-7DD9-22104B10EA99}"/>
              </a:ext>
            </a:extLst>
          </p:cNvPr>
          <p:cNvSpPr>
            <a:spLocks noGrp="1"/>
          </p:cNvSpPr>
          <p:nvPr>
            <p:ph idx="1"/>
          </p:nvPr>
        </p:nvSpPr>
        <p:spPr>
          <a:xfrm>
            <a:off x="838200" y="1825625"/>
            <a:ext cx="10515600" cy="4351338"/>
          </a:xfrm>
        </p:spPr>
        <p:txBody>
          <a:bodyPr>
            <a:normAutofit fontScale="85000" lnSpcReduction="20000"/>
          </a:bodyPr>
          <a:lstStyle/>
          <a:p>
            <a:r>
              <a:rPr lang="en-GB" dirty="0"/>
              <a:t>МРС </a:t>
            </a:r>
            <a:r>
              <a:rPr lang="en-GB" dirty="0" err="1"/>
              <a:t>примењује</a:t>
            </a:r>
            <a:r>
              <a:rPr lang="en-GB" dirty="0"/>
              <a:t> </a:t>
            </a:r>
            <a:r>
              <a:rPr lang="en-GB" dirty="0" err="1"/>
              <a:t>ово</a:t>
            </a:r>
            <a:r>
              <a:rPr lang="en-GB" dirty="0"/>
              <a:t> </a:t>
            </a:r>
            <a:r>
              <a:rPr lang="en-GB" dirty="0" err="1"/>
              <a:t>начело</a:t>
            </a:r>
            <a:r>
              <a:rPr lang="en-GB" dirty="0"/>
              <a:t> </a:t>
            </a:r>
            <a:r>
              <a:rPr lang="en-GB" dirty="0" err="1"/>
              <a:t>посебно</a:t>
            </a:r>
            <a:r>
              <a:rPr lang="en-GB" dirty="0"/>
              <a:t> у </a:t>
            </a:r>
            <a:r>
              <a:rPr lang="en-GB" dirty="0" err="1"/>
              <a:t>стандардима</a:t>
            </a:r>
            <a:r>
              <a:rPr lang="en-GB" dirty="0"/>
              <a:t> </a:t>
            </a:r>
            <a:r>
              <a:rPr lang="en-GB" dirty="0" err="1"/>
              <a:t>као</a:t>
            </a:r>
            <a:r>
              <a:rPr lang="en-GB" dirty="0"/>
              <a:t> </a:t>
            </a:r>
            <a:r>
              <a:rPr lang="en-GB" dirty="0" err="1"/>
              <a:t>што</a:t>
            </a:r>
            <a:r>
              <a:rPr lang="en-GB" dirty="0"/>
              <a:t> </a:t>
            </a:r>
            <a:r>
              <a:rPr lang="en-GB" dirty="0" err="1"/>
              <a:t>су</a:t>
            </a:r>
            <a:r>
              <a:rPr lang="en-GB" dirty="0"/>
              <a:t> МРС 36 (</a:t>
            </a:r>
            <a:r>
              <a:rPr lang="en-GB" dirty="0" err="1"/>
              <a:t>Умањење</a:t>
            </a:r>
            <a:r>
              <a:rPr lang="en-GB" dirty="0"/>
              <a:t> </a:t>
            </a:r>
            <a:r>
              <a:rPr lang="en-GB" dirty="0" err="1"/>
              <a:t>вредности</a:t>
            </a:r>
            <a:r>
              <a:rPr lang="en-GB" dirty="0"/>
              <a:t> </a:t>
            </a:r>
            <a:r>
              <a:rPr lang="en-GB" dirty="0" err="1"/>
              <a:t>средстава</a:t>
            </a:r>
            <a:r>
              <a:rPr lang="en-GB" dirty="0"/>
              <a:t>) и МРС 2 (</a:t>
            </a:r>
            <a:r>
              <a:rPr lang="en-GB" dirty="0" err="1"/>
              <a:t>Залихе</a:t>
            </a:r>
            <a:r>
              <a:rPr lang="en-GB" dirty="0"/>
              <a:t>), </a:t>
            </a:r>
            <a:r>
              <a:rPr lang="en-GB" dirty="0" err="1"/>
              <a:t>који</a:t>
            </a:r>
            <a:r>
              <a:rPr lang="en-GB" dirty="0"/>
              <a:t> </a:t>
            </a:r>
            <a:r>
              <a:rPr lang="en-GB" dirty="0" err="1"/>
              <a:t>подстичу</a:t>
            </a:r>
            <a:r>
              <a:rPr lang="en-GB" dirty="0"/>
              <a:t> </a:t>
            </a:r>
            <a:r>
              <a:rPr lang="en-GB" dirty="0" err="1"/>
              <a:t>конзервативно</a:t>
            </a:r>
            <a:r>
              <a:rPr lang="en-GB" dirty="0"/>
              <a:t> </a:t>
            </a:r>
            <a:r>
              <a:rPr lang="en-GB" dirty="0" err="1"/>
              <a:t>вредновање</a:t>
            </a:r>
            <a:r>
              <a:rPr lang="en-GB" dirty="0"/>
              <a:t> </a:t>
            </a:r>
            <a:r>
              <a:rPr lang="en-GB" dirty="0" err="1"/>
              <a:t>имовине</a:t>
            </a:r>
            <a:r>
              <a:rPr lang="en-GB" dirty="0"/>
              <a:t>. </a:t>
            </a:r>
            <a:endParaRPr lang="sr-Cyrl-RS" dirty="0"/>
          </a:p>
          <a:p>
            <a:r>
              <a:rPr lang="en-GB" dirty="0" err="1"/>
              <a:t>Према</a:t>
            </a:r>
            <a:r>
              <a:rPr lang="en-GB" dirty="0"/>
              <a:t> </a:t>
            </a:r>
            <a:r>
              <a:rPr lang="sr-Cyrl-RS" dirty="0">
                <a:hlinkClick r:id="rId2"/>
              </a:rPr>
              <a:t>МРС 36</a:t>
            </a:r>
            <a:r>
              <a:rPr lang="en-GB" dirty="0"/>
              <a:t>, </a:t>
            </a:r>
            <a:r>
              <a:rPr lang="en-GB" dirty="0" err="1"/>
              <a:t>имовина</a:t>
            </a:r>
            <a:r>
              <a:rPr lang="en-GB" dirty="0"/>
              <a:t> </a:t>
            </a:r>
            <a:r>
              <a:rPr lang="en-GB" dirty="0" err="1"/>
              <a:t>се</a:t>
            </a:r>
            <a:r>
              <a:rPr lang="en-GB" dirty="0"/>
              <a:t> </a:t>
            </a:r>
            <a:r>
              <a:rPr lang="en-GB" dirty="0" err="1"/>
              <a:t>не</a:t>
            </a:r>
            <a:r>
              <a:rPr lang="en-GB" dirty="0"/>
              <a:t> </a:t>
            </a:r>
            <a:r>
              <a:rPr lang="en-GB" dirty="0" err="1"/>
              <a:t>књижи</a:t>
            </a:r>
            <a:r>
              <a:rPr lang="en-GB" dirty="0"/>
              <a:t> </a:t>
            </a:r>
            <a:r>
              <a:rPr lang="en-GB" dirty="0" err="1"/>
              <a:t>по</a:t>
            </a:r>
            <a:r>
              <a:rPr lang="en-GB" dirty="0"/>
              <a:t> </a:t>
            </a:r>
            <a:r>
              <a:rPr lang="en-GB" dirty="0" err="1"/>
              <a:t>вредности</a:t>
            </a:r>
            <a:r>
              <a:rPr lang="en-GB" dirty="0"/>
              <a:t>, </a:t>
            </a:r>
            <a:r>
              <a:rPr lang="en-GB" dirty="0" err="1"/>
              <a:t>која</a:t>
            </a:r>
            <a:r>
              <a:rPr lang="en-GB" dirty="0"/>
              <a:t> </a:t>
            </a:r>
            <a:r>
              <a:rPr lang="en-GB" dirty="0" err="1"/>
              <a:t>је</a:t>
            </a:r>
            <a:r>
              <a:rPr lang="en-GB" dirty="0"/>
              <a:t> </a:t>
            </a:r>
            <a:r>
              <a:rPr lang="en-GB" dirty="0" err="1"/>
              <a:t>већа</a:t>
            </a:r>
            <a:r>
              <a:rPr lang="en-GB" dirty="0"/>
              <a:t> </a:t>
            </a:r>
            <a:r>
              <a:rPr lang="en-GB" dirty="0" err="1"/>
              <a:t>од</a:t>
            </a:r>
            <a:r>
              <a:rPr lang="en-GB" dirty="0"/>
              <a:t> </a:t>
            </a:r>
            <a:r>
              <a:rPr lang="en-GB" dirty="0" err="1"/>
              <a:t>надокнадивог</a:t>
            </a:r>
            <a:r>
              <a:rPr lang="en-GB" dirty="0"/>
              <a:t> </a:t>
            </a:r>
            <a:r>
              <a:rPr lang="en-GB" dirty="0" err="1"/>
              <a:t>износа</a:t>
            </a:r>
            <a:r>
              <a:rPr lang="en-GB" dirty="0"/>
              <a:t>. </a:t>
            </a:r>
            <a:endParaRPr lang="sr-Cyrl-RS" dirty="0"/>
          </a:p>
          <a:p>
            <a:r>
              <a:rPr lang="en-GB" dirty="0" err="1"/>
              <a:t>Опрезно</a:t>
            </a:r>
            <a:r>
              <a:rPr lang="en-GB" dirty="0"/>
              <a:t> </a:t>
            </a:r>
            <a:r>
              <a:rPr lang="en-GB" dirty="0" err="1"/>
              <a:t>одмеравање</a:t>
            </a:r>
            <a:r>
              <a:rPr lang="en-GB" dirty="0"/>
              <a:t> </a:t>
            </a:r>
            <a:r>
              <a:rPr lang="en-GB" dirty="0" err="1"/>
              <a:t>вредности</a:t>
            </a:r>
            <a:r>
              <a:rPr lang="en-GB" dirty="0"/>
              <a:t> </a:t>
            </a:r>
            <a:r>
              <a:rPr lang="en-GB" dirty="0" err="1"/>
              <a:t>активе</a:t>
            </a:r>
            <a:r>
              <a:rPr lang="en-GB" dirty="0"/>
              <a:t> </a:t>
            </a:r>
            <a:r>
              <a:rPr lang="en-GB" dirty="0" err="1"/>
              <a:t>значи</a:t>
            </a:r>
            <a:r>
              <a:rPr lang="en-GB" dirty="0"/>
              <a:t> </a:t>
            </a:r>
            <a:r>
              <a:rPr lang="en-GB" dirty="0" err="1"/>
              <a:t>да</a:t>
            </a:r>
            <a:r>
              <a:rPr lang="en-GB" dirty="0"/>
              <a:t> </a:t>
            </a:r>
            <a:r>
              <a:rPr lang="en-GB" dirty="0" err="1"/>
              <a:t>је</a:t>
            </a:r>
            <a:r>
              <a:rPr lang="en-GB" dirty="0"/>
              <a:t> </a:t>
            </a:r>
            <a:r>
              <a:rPr lang="en-GB" dirty="0" err="1"/>
              <a:t>горња</a:t>
            </a:r>
            <a:r>
              <a:rPr lang="en-GB" dirty="0"/>
              <a:t> </a:t>
            </a:r>
            <a:r>
              <a:rPr lang="en-GB" dirty="0" err="1"/>
              <a:t>граница</a:t>
            </a:r>
            <a:r>
              <a:rPr lang="en-GB" dirty="0"/>
              <a:t> </a:t>
            </a:r>
            <a:r>
              <a:rPr lang="en-GB" dirty="0" err="1"/>
              <a:t>за</a:t>
            </a:r>
            <a:r>
              <a:rPr lang="en-GB" dirty="0"/>
              <a:t> </a:t>
            </a:r>
            <a:r>
              <a:rPr lang="en-GB" dirty="0" err="1"/>
              <a:t>њихову</a:t>
            </a:r>
            <a:r>
              <a:rPr lang="en-GB" dirty="0"/>
              <a:t> </a:t>
            </a:r>
            <a:r>
              <a:rPr lang="en-GB" dirty="0" err="1"/>
              <a:t>процену</a:t>
            </a:r>
            <a:r>
              <a:rPr lang="en-GB" dirty="0"/>
              <a:t> </a:t>
            </a:r>
            <a:r>
              <a:rPr lang="en-GB" dirty="0" err="1"/>
              <a:t>набавна</a:t>
            </a:r>
            <a:r>
              <a:rPr lang="en-GB" dirty="0"/>
              <a:t> </a:t>
            </a:r>
            <a:r>
              <a:rPr lang="en-GB" dirty="0" err="1"/>
              <a:t>вредност</a:t>
            </a:r>
            <a:r>
              <a:rPr lang="en-GB" dirty="0"/>
              <a:t> </a:t>
            </a:r>
            <a:r>
              <a:rPr lang="en-GB" dirty="0" err="1"/>
              <a:t>или</a:t>
            </a:r>
            <a:r>
              <a:rPr lang="en-GB" dirty="0"/>
              <a:t> </a:t>
            </a:r>
            <a:r>
              <a:rPr lang="en-GB" dirty="0" err="1"/>
              <a:t>цена</a:t>
            </a:r>
            <a:r>
              <a:rPr lang="en-GB" dirty="0"/>
              <a:t> </a:t>
            </a:r>
            <a:r>
              <a:rPr lang="en-GB" dirty="0" err="1"/>
              <a:t>коштања</a:t>
            </a:r>
            <a:r>
              <a:rPr lang="en-GB" dirty="0"/>
              <a:t>. </a:t>
            </a:r>
            <a:endParaRPr lang="sr-Cyrl-RS" dirty="0"/>
          </a:p>
          <a:p>
            <a:r>
              <a:rPr lang="en-GB" dirty="0" err="1"/>
              <a:t>Ако</a:t>
            </a:r>
            <a:r>
              <a:rPr lang="en-GB" dirty="0"/>
              <a:t> </a:t>
            </a:r>
            <a:r>
              <a:rPr lang="en-GB" dirty="0" err="1"/>
              <a:t>су</a:t>
            </a:r>
            <a:r>
              <a:rPr lang="en-GB" dirty="0"/>
              <a:t> </a:t>
            </a:r>
            <a:r>
              <a:rPr lang="en-GB" dirty="0" err="1"/>
              <a:t>тржишне</a:t>
            </a:r>
            <a:r>
              <a:rPr lang="en-GB" dirty="0"/>
              <a:t> </a:t>
            </a:r>
            <a:r>
              <a:rPr lang="en-GB" dirty="0" err="1"/>
              <a:t>цене</a:t>
            </a:r>
            <a:r>
              <a:rPr lang="en-GB" dirty="0"/>
              <a:t> </a:t>
            </a:r>
            <a:r>
              <a:rPr lang="en-GB" dirty="0" err="1"/>
              <a:t>ниже</a:t>
            </a:r>
            <a:r>
              <a:rPr lang="en-GB" dirty="0"/>
              <a:t> </a:t>
            </a:r>
            <a:r>
              <a:rPr lang="en-GB" dirty="0" err="1"/>
              <a:t>на</a:t>
            </a:r>
            <a:r>
              <a:rPr lang="en-GB" dirty="0"/>
              <a:t> </a:t>
            </a:r>
            <a:r>
              <a:rPr lang="en-GB" dirty="0" err="1"/>
              <a:t>дан</a:t>
            </a:r>
            <a:r>
              <a:rPr lang="en-GB" dirty="0"/>
              <a:t> </a:t>
            </a:r>
            <a:r>
              <a:rPr lang="en-GB" dirty="0" err="1"/>
              <a:t>састављања</a:t>
            </a:r>
            <a:r>
              <a:rPr lang="en-GB" dirty="0"/>
              <a:t> </a:t>
            </a:r>
            <a:r>
              <a:rPr lang="en-GB" dirty="0" err="1"/>
              <a:t>финансијског</a:t>
            </a:r>
            <a:r>
              <a:rPr lang="en-GB" dirty="0"/>
              <a:t> </a:t>
            </a:r>
            <a:r>
              <a:rPr lang="en-GB" dirty="0" err="1"/>
              <a:t>извештаја</a:t>
            </a:r>
            <a:r>
              <a:rPr lang="en-GB" dirty="0"/>
              <a:t>, </a:t>
            </a:r>
            <a:r>
              <a:rPr lang="en-GB" dirty="0" err="1"/>
              <a:t>вредност</a:t>
            </a:r>
            <a:r>
              <a:rPr lang="en-GB" dirty="0"/>
              <a:t> </a:t>
            </a:r>
            <a:r>
              <a:rPr lang="en-GB" dirty="0" err="1"/>
              <a:t>имовине</a:t>
            </a:r>
            <a:r>
              <a:rPr lang="en-GB" dirty="0"/>
              <a:t> </a:t>
            </a:r>
            <a:r>
              <a:rPr lang="en-GB" dirty="0" err="1"/>
              <a:t>се</a:t>
            </a:r>
            <a:r>
              <a:rPr lang="en-GB" dirty="0"/>
              <a:t> </a:t>
            </a:r>
            <a:r>
              <a:rPr lang="en-GB" dirty="0" err="1"/>
              <a:t>приказује</a:t>
            </a:r>
            <a:r>
              <a:rPr lang="en-GB" dirty="0"/>
              <a:t> </a:t>
            </a:r>
            <a:r>
              <a:rPr lang="en-GB" dirty="0" err="1"/>
              <a:t>по</a:t>
            </a:r>
            <a:r>
              <a:rPr lang="en-GB" dirty="0"/>
              <a:t> </a:t>
            </a:r>
            <a:r>
              <a:rPr lang="en-GB" dirty="0" err="1"/>
              <a:t>нижој</a:t>
            </a:r>
            <a:r>
              <a:rPr lang="en-GB" dirty="0"/>
              <a:t> </a:t>
            </a:r>
            <a:r>
              <a:rPr lang="en-GB" dirty="0" err="1"/>
              <a:t>тржишној</a:t>
            </a:r>
            <a:r>
              <a:rPr lang="en-GB" dirty="0"/>
              <a:t> </a:t>
            </a:r>
            <a:r>
              <a:rPr lang="en-GB" dirty="0" err="1"/>
              <a:t>цени</a:t>
            </a:r>
            <a:r>
              <a:rPr lang="en-GB" dirty="0"/>
              <a:t>, </a:t>
            </a:r>
            <a:r>
              <a:rPr lang="en-GB" dirty="0" err="1"/>
              <a:t>што</a:t>
            </a:r>
            <a:r>
              <a:rPr lang="en-GB" dirty="0"/>
              <a:t> </a:t>
            </a:r>
            <a:r>
              <a:rPr lang="en-GB" dirty="0" err="1"/>
              <a:t>се</a:t>
            </a:r>
            <a:r>
              <a:rPr lang="en-GB" dirty="0"/>
              <a:t> </a:t>
            </a:r>
            <a:r>
              <a:rPr lang="en-GB" dirty="0" err="1"/>
              <a:t>назива</a:t>
            </a:r>
            <a:r>
              <a:rPr lang="en-GB" dirty="0"/>
              <a:t> </a:t>
            </a:r>
            <a:r>
              <a:rPr lang="en-GB" dirty="0" err="1"/>
              <a:t>начелом</a:t>
            </a:r>
            <a:r>
              <a:rPr lang="en-GB" dirty="0"/>
              <a:t> </a:t>
            </a:r>
            <a:r>
              <a:rPr lang="en-GB" dirty="0" err="1"/>
              <a:t>ниже</a:t>
            </a:r>
            <a:r>
              <a:rPr lang="en-GB" dirty="0"/>
              <a:t> </a:t>
            </a:r>
            <a:r>
              <a:rPr lang="en-GB" dirty="0" err="1"/>
              <a:t>вредности</a:t>
            </a:r>
            <a:r>
              <a:rPr lang="en-GB" dirty="0"/>
              <a:t>. </a:t>
            </a:r>
            <a:endParaRPr lang="sr-Cyrl-RS" dirty="0"/>
          </a:p>
          <a:p>
            <a:r>
              <a:rPr lang="en-GB" dirty="0" err="1"/>
              <a:t>Потребно</a:t>
            </a:r>
            <a:r>
              <a:rPr lang="en-GB" dirty="0"/>
              <a:t> </a:t>
            </a:r>
            <a:r>
              <a:rPr lang="en-GB" dirty="0" err="1"/>
              <a:t>је</a:t>
            </a:r>
            <a:r>
              <a:rPr lang="en-GB" dirty="0"/>
              <a:t> </a:t>
            </a:r>
            <a:r>
              <a:rPr lang="en-GB" dirty="0" err="1"/>
              <a:t>признати</a:t>
            </a:r>
            <a:r>
              <a:rPr lang="en-GB" dirty="0"/>
              <a:t> </a:t>
            </a:r>
            <a:r>
              <a:rPr lang="en-GB" dirty="0" err="1"/>
              <a:t>губитак</a:t>
            </a:r>
            <a:r>
              <a:rPr lang="en-GB" dirty="0"/>
              <a:t> </a:t>
            </a:r>
            <a:r>
              <a:rPr lang="en-GB" dirty="0" err="1"/>
              <a:t>од</a:t>
            </a:r>
            <a:r>
              <a:rPr lang="en-GB" dirty="0"/>
              <a:t> </a:t>
            </a:r>
            <a:r>
              <a:rPr lang="en-GB" dirty="0" err="1"/>
              <a:t>умањења</a:t>
            </a:r>
            <a:r>
              <a:rPr lang="en-GB" dirty="0"/>
              <a:t> </a:t>
            </a:r>
            <a:r>
              <a:rPr lang="en-GB" dirty="0" err="1"/>
              <a:t>вредности</a:t>
            </a:r>
            <a:r>
              <a:rPr lang="en-GB" dirty="0"/>
              <a:t>, и </a:t>
            </a:r>
            <a:r>
              <a:rPr lang="en-GB" dirty="0" err="1"/>
              <a:t>он</a:t>
            </a:r>
            <a:r>
              <a:rPr lang="en-GB" dirty="0"/>
              <a:t> </a:t>
            </a:r>
            <a:r>
              <a:rPr lang="en-GB" dirty="0" err="1"/>
              <a:t>се</a:t>
            </a:r>
            <a:r>
              <a:rPr lang="en-GB" dirty="0"/>
              <a:t> </a:t>
            </a:r>
            <a:r>
              <a:rPr lang="en-GB" dirty="0" err="1"/>
              <a:t>одмах</a:t>
            </a:r>
            <a:r>
              <a:rPr lang="en-GB" dirty="0"/>
              <a:t> </a:t>
            </a:r>
            <a:r>
              <a:rPr lang="en-GB" dirty="0" err="1"/>
              <a:t>приказује</a:t>
            </a:r>
            <a:r>
              <a:rPr lang="en-GB" dirty="0"/>
              <a:t> у </a:t>
            </a:r>
            <a:r>
              <a:rPr lang="en-GB" dirty="0" err="1"/>
              <a:t>финансијским</a:t>
            </a:r>
            <a:r>
              <a:rPr lang="en-GB" dirty="0"/>
              <a:t> </a:t>
            </a:r>
            <a:r>
              <a:rPr lang="en-GB" dirty="0" err="1"/>
              <a:t>извештајима</a:t>
            </a:r>
            <a:r>
              <a:rPr lang="en-GB" dirty="0"/>
              <a:t>, </a:t>
            </a:r>
            <a:r>
              <a:rPr lang="en-GB" dirty="0" err="1"/>
              <a:t>чак</a:t>
            </a:r>
            <a:r>
              <a:rPr lang="en-GB" dirty="0"/>
              <a:t> и </a:t>
            </a:r>
            <a:r>
              <a:rPr lang="en-GB" dirty="0" err="1"/>
              <a:t>ако</a:t>
            </a:r>
            <a:r>
              <a:rPr lang="en-GB" dirty="0"/>
              <a:t> </a:t>
            </a:r>
            <a:r>
              <a:rPr lang="en-GB" dirty="0" err="1"/>
              <a:t>је</a:t>
            </a:r>
            <a:r>
              <a:rPr lang="en-GB" dirty="0"/>
              <a:t> </a:t>
            </a:r>
            <a:r>
              <a:rPr lang="en-GB" dirty="0" err="1"/>
              <a:t>могуће</a:t>
            </a:r>
            <a:r>
              <a:rPr lang="en-GB" dirty="0"/>
              <a:t> </a:t>
            </a:r>
            <a:r>
              <a:rPr lang="en-GB" dirty="0" err="1"/>
              <a:t>да</a:t>
            </a:r>
            <a:r>
              <a:rPr lang="en-GB" dirty="0"/>
              <a:t> </a:t>
            </a:r>
            <a:r>
              <a:rPr lang="en-GB" dirty="0" err="1"/>
              <a:t>ће</a:t>
            </a:r>
            <a:r>
              <a:rPr lang="en-GB" dirty="0"/>
              <a:t> </a:t>
            </a:r>
            <a:r>
              <a:rPr lang="en-GB" dirty="0" err="1"/>
              <a:t>имовина</a:t>
            </a:r>
            <a:r>
              <a:rPr lang="en-GB" dirty="0"/>
              <a:t> у </a:t>
            </a:r>
            <a:r>
              <a:rPr lang="en-GB" dirty="0" err="1"/>
              <a:t>будућности</a:t>
            </a:r>
            <a:r>
              <a:rPr lang="en-GB" dirty="0"/>
              <a:t> </a:t>
            </a:r>
            <a:r>
              <a:rPr lang="en-GB" dirty="0" err="1"/>
              <a:t>повратити</a:t>
            </a:r>
            <a:r>
              <a:rPr lang="en-GB" dirty="0"/>
              <a:t> </a:t>
            </a:r>
            <a:r>
              <a:rPr lang="en-GB" dirty="0" err="1"/>
              <a:t>своју</a:t>
            </a:r>
            <a:r>
              <a:rPr lang="en-GB" dirty="0"/>
              <a:t> </a:t>
            </a:r>
            <a:r>
              <a:rPr lang="en-GB" dirty="0" err="1"/>
              <a:t>вредност</a:t>
            </a:r>
            <a:r>
              <a:rPr lang="en-GB" dirty="0"/>
              <a:t>. </a:t>
            </a:r>
            <a:endParaRPr lang="sr-Cyrl-RS" dirty="0"/>
          </a:p>
          <a:p>
            <a:r>
              <a:rPr lang="en-GB" dirty="0" err="1"/>
              <a:t>Други</a:t>
            </a:r>
            <a:r>
              <a:rPr lang="en-GB" dirty="0"/>
              <a:t> </a:t>
            </a:r>
            <a:r>
              <a:rPr lang="en-GB" dirty="0" err="1"/>
              <a:t>стандарди</a:t>
            </a:r>
            <a:r>
              <a:rPr lang="en-GB" dirty="0"/>
              <a:t> </a:t>
            </a:r>
            <a:r>
              <a:rPr lang="en-GB" dirty="0" err="1"/>
              <a:t>такође</a:t>
            </a:r>
            <a:r>
              <a:rPr lang="en-GB" dirty="0"/>
              <a:t> </a:t>
            </a:r>
            <a:r>
              <a:rPr lang="en-GB" dirty="0" err="1"/>
              <a:t>укључују</a:t>
            </a:r>
            <a:r>
              <a:rPr lang="en-GB" dirty="0"/>
              <a:t> </a:t>
            </a:r>
            <a:r>
              <a:rPr lang="en-GB" dirty="0" err="1"/>
              <a:t>ово</a:t>
            </a:r>
            <a:r>
              <a:rPr lang="en-GB" dirty="0"/>
              <a:t> </a:t>
            </a:r>
            <a:r>
              <a:rPr lang="en-GB" dirty="0" err="1"/>
              <a:t>начело</a:t>
            </a:r>
            <a:r>
              <a:rPr lang="en-GB" dirty="0"/>
              <a:t>.</a:t>
            </a:r>
            <a:endParaRPr lang="en-US" dirty="0"/>
          </a:p>
          <a:p>
            <a:endParaRPr lang="en-US" dirty="0"/>
          </a:p>
        </p:txBody>
      </p:sp>
    </p:spTree>
    <p:extLst>
      <p:ext uri="{BB962C8B-B14F-4D97-AF65-F5344CB8AC3E}">
        <p14:creationId xmlns:p14="http://schemas.microsoft.com/office/powerpoint/2010/main" val="36422543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77992-0862-12F1-1199-E49692F5BEC8}"/>
              </a:ext>
            </a:extLst>
          </p:cNvPr>
          <p:cNvSpPr>
            <a:spLocks noGrp="1"/>
          </p:cNvSpPr>
          <p:nvPr>
            <p:ph type="title"/>
          </p:nvPr>
        </p:nvSpPr>
        <p:spPr>
          <a:xfrm>
            <a:off x="838200" y="365125"/>
            <a:ext cx="10515600" cy="1325563"/>
          </a:xfrm>
        </p:spPr>
        <p:txBody>
          <a:bodyPr/>
          <a:lstStyle/>
          <a:p>
            <a:r>
              <a:rPr lang="sr-Cyrl-RS" dirty="0"/>
              <a:t>Начело усаглашености </a:t>
            </a:r>
            <a:endParaRPr lang="en-US" dirty="0"/>
          </a:p>
        </p:txBody>
      </p:sp>
      <p:sp>
        <p:nvSpPr>
          <p:cNvPr id="3" name="Content Placeholder 2">
            <a:extLst>
              <a:ext uri="{FF2B5EF4-FFF2-40B4-BE49-F238E27FC236}">
                <a16:creationId xmlns:a16="http://schemas.microsoft.com/office/drawing/2014/main" id="{8AC06699-C2A2-A5C7-3935-4038C92B1D7F}"/>
              </a:ext>
            </a:extLst>
          </p:cNvPr>
          <p:cNvSpPr>
            <a:spLocks noGrp="1"/>
          </p:cNvSpPr>
          <p:nvPr>
            <p:ph idx="1"/>
          </p:nvPr>
        </p:nvSpPr>
        <p:spPr>
          <a:xfrm>
            <a:off x="838200" y="1825625"/>
            <a:ext cx="10515600" cy="4351338"/>
          </a:xfrm>
        </p:spPr>
        <p:txBody>
          <a:bodyPr>
            <a:normAutofit/>
          </a:bodyPr>
          <a:lstStyle/>
          <a:p>
            <a:r>
              <a:rPr lang="sr-Cyrl-RS" dirty="0"/>
              <a:t>Начело  усаглашености се односи на пријављивање прихода и расхода у истом временском периоду. </a:t>
            </a:r>
          </a:p>
          <a:p>
            <a:r>
              <a:rPr lang="sr-Cyrl-RS" dirty="0"/>
              <a:t>Приходи и расходи предузећа морају бити признати у истом рачуноводственом периоду. </a:t>
            </a:r>
          </a:p>
          <a:p>
            <a:r>
              <a:rPr lang="sr-Cyrl-RS" dirty="0"/>
              <a:t>Трошкови који су повезани са зарађивањем прихода морају се усагласити са приходом у периоду у којем се приход пријављује, успостављајући узрочно-последичну везу између прихода и расхода. </a:t>
            </a:r>
          </a:p>
        </p:txBody>
      </p:sp>
    </p:spTree>
    <p:extLst>
      <p:ext uri="{BB962C8B-B14F-4D97-AF65-F5344CB8AC3E}">
        <p14:creationId xmlns:p14="http://schemas.microsoft.com/office/powerpoint/2010/main" val="70995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B685F-7A97-E0D4-A3A4-4DDD848998F7}"/>
              </a:ext>
            </a:extLst>
          </p:cNvPr>
          <p:cNvSpPr>
            <a:spLocks noGrp="1"/>
          </p:cNvSpPr>
          <p:nvPr>
            <p:ph type="title"/>
          </p:nvPr>
        </p:nvSpPr>
        <p:spPr>
          <a:xfrm>
            <a:off x="838200" y="365125"/>
            <a:ext cx="10515600" cy="1325563"/>
          </a:xfrm>
        </p:spPr>
        <p:txBody>
          <a:bodyPr/>
          <a:lstStyle/>
          <a:p>
            <a:r>
              <a:rPr lang="sr-Cyrl-RS" dirty="0"/>
              <a:t>Начело пословне јединице</a:t>
            </a:r>
            <a:endParaRPr lang="en-US" dirty="0"/>
          </a:p>
        </p:txBody>
      </p:sp>
      <p:sp>
        <p:nvSpPr>
          <p:cNvPr id="3" name="Content Placeholder 2">
            <a:extLst>
              <a:ext uri="{FF2B5EF4-FFF2-40B4-BE49-F238E27FC236}">
                <a16:creationId xmlns:a16="http://schemas.microsoft.com/office/drawing/2014/main" id="{7B21FA50-7009-CB72-F838-76D038CF5FA1}"/>
              </a:ext>
            </a:extLst>
          </p:cNvPr>
          <p:cNvSpPr>
            <a:spLocks noGrp="1"/>
          </p:cNvSpPr>
          <p:nvPr>
            <p:ph idx="1"/>
          </p:nvPr>
        </p:nvSpPr>
        <p:spPr>
          <a:xfrm>
            <a:off x="838200" y="1825625"/>
            <a:ext cx="10515600" cy="4351338"/>
          </a:xfrm>
        </p:spPr>
        <p:txBody>
          <a:bodyPr/>
          <a:lstStyle/>
          <a:p>
            <a:r>
              <a:rPr lang="sr-Cyrl-RS" dirty="0"/>
              <a:t>Ово начело захтева да се имовина која је уложена у пословање предузећа посматра одвојено од остале имовине власника и поверилаца. </a:t>
            </a:r>
          </a:p>
          <a:p>
            <a:r>
              <a:rPr lang="sr-Cyrl-RS" dirty="0"/>
              <a:t>У пракси, ово начело се примењује, на пример, током пописа имовине. Тада је важно знати која је имовина у власништву предузећа, јер се приватна имовина власника не пописује, нити је део књиговодствених извештаја предузећа. </a:t>
            </a:r>
          </a:p>
          <a:p>
            <a:r>
              <a:rPr lang="sr-Cyrl-RS" dirty="0"/>
              <a:t>Једна рачуноводствена целина може да обухвата више предузећа, као што су групе предузећа, што омогућава интегрисани приказ њихових финансијских резултата.</a:t>
            </a:r>
            <a:endParaRPr lang="en-US" dirty="0"/>
          </a:p>
          <a:p>
            <a:endParaRPr lang="en-US" dirty="0"/>
          </a:p>
        </p:txBody>
      </p:sp>
    </p:spTree>
    <p:extLst>
      <p:ext uri="{BB962C8B-B14F-4D97-AF65-F5344CB8AC3E}">
        <p14:creationId xmlns:p14="http://schemas.microsoft.com/office/powerpoint/2010/main" val="9673521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B400B-79D2-4FB1-ACC6-2BD2DBA8F9A9}"/>
              </a:ext>
            </a:extLst>
          </p:cNvPr>
          <p:cNvSpPr>
            <a:spLocks noGrp="1"/>
          </p:cNvSpPr>
          <p:nvPr>
            <p:ph type="title"/>
          </p:nvPr>
        </p:nvSpPr>
        <p:spPr>
          <a:xfrm>
            <a:off x="838200" y="365125"/>
            <a:ext cx="10515600" cy="1325563"/>
          </a:xfrm>
        </p:spPr>
        <p:txBody>
          <a:bodyPr/>
          <a:lstStyle/>
          <a:p>
            <a:r>
              <a:rPr lang="sr-Cyrl-RS" dirty="0"/>
              <a:t>Начело континуитета пословања</a:t>
            </a:r>
            <a:endParaRPr lang="en-US" dirty="0"/>
          </a:p>
        </p:txBody>
      </p:sp>
      <p:sp>
        <p:nvSpPr>
          <p:cNvPr id="3" name="Content Placeholder 2">
            <a:extLst>
              <a:ext uri="{FF2B5EF4-FFF2-40B4-BE49-F238E27FC236}">
                <a16:creationId xmlns:a16="http://schemas.microsoft.com/office/drawing/2014/main" id="{46009B07-E6F8-C41E-733B-A65E1923A2C4}"/>
              </a:ext>
            </a:extLst>
          </p:cNvPr>
          <p:cNvSpPr>
            <a:spLocks noGrp="1"/>
          </p:cNvSpPr>
          <p:nvPr>
            <p:ph idx="1"/>
          </p:nvPr>
        </p:nvSpPr>
        <p:spPr>
          <a:xfrm>
            <a:off x="838200" y="1825625"/>
            <a:ext cx="10515600" cy="4351338"/>
          </a:xfrm>
        </p:spPr>
        <p:txBody>
          <a:bodyPr/>
          <a:lstStyle/>
          <a:p>
            <a:r>
              <a:rPr lang="sr-Cyrl-RS" dirty="0"/>
              <a:t>Овај концепт претпоставља да нема намере или потребе за ликвидацијом предузећа или обуставом пословања. Претпоставка предвиђа да се не очекује престанак његовог рада у блиској будућности, односно да ће предузеће континуирано наставити са радом (</a:t>
            </a:r>
            <a:r>
              <a:rPr lang="sr-Cyrl-RS" i="1" dirty="0" err="1"/>
              <a:t>going</a:t>
            </a:r>
            <a:r>
              <a:rPr lang="sr-Cyrl-RS" i="1" dirty="0"/>
              <a:t> </a:t>
            </a:r>
            <a:r>
              <a:rPr lang="sr-Cyrl-RS" i="1" dirty="0" err="1"/>
              <a:t>concern</a:t>
            </a:r>
            <a:r>
              <a:rPr lang="sr-Cyrl-RS" i="1" dirty="0"/>
              <a:t> </a:t>
            </a:r>
            <a:r>
              <a:rPr lang="sr-Cyrl-RS" dirty="0"/>
              <a:t>принцип).</a:t>
            </a:r>
            <a:endParaRPr lang="en-US" dirty="0"/>
          </a:p>
          <a:p>
            <a:endParaRPr lang="en-US" dirty="0"/>
          </a:p>
        </p:txBody>
      </p:sp>
    </p:spTree>
    <p:extLst>
      <p:ext uri="{BB962C8B-B14F-4D97-AF65-F5344CB8AC3E}">
        <p14:creationId xmlns:p14="http://schemas.microsoft.com/office/powerpoint/2010/main" val="12281997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A14C1-8D8E-3A09-457C-0BFE5BFA3C57}"/>
              </a:ext>
            </a:extLst>
          </p:cNvPr>
          <p:cNvSpPr>
            <a:spLocks noGrp="1"/>
          </p:cNvSpPr>
          <p:nvPr>
            <p:ph type="title"/>
          </p:nvPr>
        </p:nvSpPr>
        <p:spPr>
          <a:xfrm>
            <a:off x="838200" y="365125"/>
            <a:ext cx="10515600" cy="1325563"/>
          </a:xfrm>
        </p:spPr>
        <p:txBody>
          <a:bodyPr/>
          <a:lstStyle/>
          <a:p>
            <a:r>
              <a:rPr lang="sr-Cyrl-RS" dirty="0"/>
              <a:t>Начело новчаног мерила</a:t>
            </a:r>
            <a:endParaRPr lang="en-US" dirty="0"/>
          </a:p>
        </p:txBody>
      </p:sp>
      <p:sp>
        <p:nvSpPr>
          <p:cNvPr id="3" name="Content Placeholder 2">
            <a:extLst>
              <a:ext uri="{FF2B5EF4-FFF2-40B4-BE49-F238E27FC236}">
                <a16:creationId xmlns:a16="http://schemas.microsoft.com/office/drawing/2014/main" id="{FFFD0D3E-BEE6-B4DF-D2F3-3BF000786DD4}"/>
              </a:ext>
            </a:extLst>
          </p:cNvPr>
          <p:cNvSpPr>
            <a:spLocks noGrp="1"/>
          </p:cNvSpPr>
          <p:nvPr>
            <p:ph idx="1"/>
          </p:nvPr>
        </p:nvSpPr>
        <p:spPr>
          <a:xfrm>
            <a:off x="838200" y="1825625"/>
            <a:ext cx="10515600" cy="4351338"/>
          </a:xfrm>
        </p:spPr>
        <p:txBody>
          <a:bodyPr/>
          <a:lstStyle/>
          <a:p>
            <a:r>
              <a:rPr lang="sr-Cyrl-RS" dirty="0"/>
              <a:t>захтева да све рачуноводствене категорије, као што су имовина, обавезе, капитал, приходи и расходи, буду изражене у новчаној јединици. </a:t>
            </a:r>
          </a:p>
          <a:p>
            <a:r>
              <a:rPr lang="sr-Cyrl-RS" dirty="0"/>
              <a:t>својеврсно поједностављење јер своди хетерогене величине на заједнички именитељ, што олакшава поређење и анализу финансијских података. </a:t>
            </a:r>
          </a:p>
          <a:p>
            <a:r>
              <a:rPr lang="sr-Cyrl-RS" dirty="0"/>
              <a:t>Претпоставка је да је новчана јединица стабилна, јер би у супротном промена у куповној снази новца, било кроз инфлацију или дефлацију, умањила поузданост рачуноводствених информација.</a:t>
            </a:r>
            <a:endParaRPr lang="en-US" dirty="0"/>
          </a:p>
          <a:p>
            <a:endParaRPr lang="en-US" dirty="0"/>
          </a:p>
        </p:txBody>
      </p:sp>
    </p:spTree>
    <p:extLst>
      <p:ext uri="{BB962C8B-B14F-4D97-AF65-F5344CB8AC3E}">
        <p14:creationId xmlns:p14="http://schemas.microsoft.com/office/powerpoint/2010/main" val="22055590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3117A-5F74-8905-9188-99700007DE23}"/>
              </a:ext>
            </a:extLst>
          </p:cNvPr>
          <p:cNvSpPr>
            <a:spLocks noGrp="1"/>
          </p:cNvSpPr>
          <p:nvPr>
            <p:ph type="title"/>
          </p:nvPr>
        </p:nvSpPr>
        <p:spPr>
          <a:xfrm>
            <a:off x="838200" y="365125"/>
            <a:ext cx="10515600" cy="1325563"/>
          </a:xfrm>
        </p:spPr>
        <p:txBody>
          <a:bodyPr/>
          <a:lstStyle/>
          <a:p>
            <a:r>
              <a:rPr lang="sr-Cyrl-RS" dirty="0"/>
              <a:t>Начело историјског (стварног) трошка</a:t>
            </a:r>
            <a:endParaRPr lang="en-US" dirty="0"/>
          </a:p>
        </p:txBody>
      </p:sp>
      <p:sp>
        <p:nvSpPr>
          <p:cNvPr id="3" name="Content Placeholder 2">
            <a:extLst>
              <a:ext uri="{FF2B5EF4-FFF2-40B4-BE49-F238E27FC236}">
                <a16:creationId xmlns:a16="http://schemas.microsoft.com/office/drawing/2014/main" id="{74B2BCFA-9457-8750-6E20-4FA172AEFF8F}"/>
              </a:ext>
            </a:extLst>
          </p:cNvPr>
          <p:cNvSpPr>
            <a:spLocks noGrp="1"/>
          </p:cNvSpPr>
          <p:nvPr>
            <p:ph idx="1"/>
          </p:nvPr>
        </p:nvSpPr>
        <p:spPr>
          <a:xfrm>
            <a:off x="838200" y="1825625"/>
            <a:ext cx="10515600" cy="4351338"/>
          </a:xfrm>
        </p:spPr>
        <p:txBody>
          <a:bodyPr/>
          <a:lstStyle/>
          <a:p>
            <a:r>
              <a:rPr lang="sr-Cyrl-RS" dirty="0"/>
              <a:t>Начело историјског (стварног) трошка захтева да се имовина у књиговодству води и у билансу стања исказује према износу новца утрошеног за њено стицање. </a:t>
            </a:r>
          </a:p>
          <a:p>
            <a:r>
              <a:rPr lang="sr-Cyrl-RS" dirty="0"/>
              <a:t>Ова вредност се разликује у зависности од врсте имовине. </a:t>
            </a:r>
          </a:p>
          <a:p>
            <a:pPr lvl="1"/>
            <a:r>
              <a:rPr lang="sr-Cyrl-RS" dirty="0"/>
              <a:t>За имовину стечену куповином на тржишту, као што су материјали, роба и основна средства, примењује се набавна вредност. </a:t>
            </a:r>
          </a:p>
          <a:p>
            <a:pPr lvl="1"/>
            <a:r>
              <a:rPr lang="sr-Cyrl-RS" dirty="0"/>
              <a:t>Код имовине коју је предузеће произвело само, као што су недовршена производња и готови производи, вредност се утврђује на основу трошкова производње, односно цене коштања. </a:t>
            </a:r>
          </a:p>
          <a:p>
            <a:pPr lvl="1"/>
            <a:r>
              <a:rPr lang="sr-Cyrl-RS" dirty="0"/>
              <a:t>Слично томе, обавезе се вреднују у складу са износом новчаног примитка или вредношћу примљене робе у тренутку настанка обавезе</a:t>
            </a:r>
            <a:endParaRPr lang="en-US" dirty="0"/>
          </a:p>
        </p:txBody>
      </p:sp>
    </p:spTree>
    <p:extLst>
      <p:ext uri="{BB962C8B-B14F-4D97-AF65-F5344CB8AC3E}">
        <p14:creationId xmlns:p14="http://schemas.microsoft.com/office/powerpoint/2010/main" val="34828865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DDA87-63C1-B143-43E3-E4C668532A2B}"/>
              </a:ext>
            </a:extLst>
          </p:cNvPr>
          <p:cNvSpPr>
            <a:spLocks noGrp="1"/>
          </p:cNvSpPr>
          <p:nvPr>
            <p:ph type="title"/>
          </p:nvPr>
        </p:nvSpPr>
        <p:spPr>
          <a:xfrm>
            <a:off x="838200" y="365125"/>
            <a:ext cx="10515600" cy="1325563"/>
          </a:xfrm>
        </p:spPr>
        <p:txBody>
          <a:bodyPr/>
          <a:lstStyle/>
          <a:p>
            <a:r>
              <a:rPr lang="sr-Cyrl-RS" dirty="0"/>
              <a:t>Одступање од историјског трошка – фер вредност</a:t>
            </a:r>
            <a:endParaRPr lang="en-US" dirty="0"/>
          </a:p>
        </p:txBody>
      </p:sp>
      <p:sp>
        <p:nvSpPr>
          <p:cNvPr id="3" name="Content Placeholder 2">
            <a:extLst>
              <a:ext uri="{FF2B5EF4-FFF2-40B4-BE49-F238E27FC236}">
                <a16:creationId xmlns:a16="http://schemas.microsoft.com/office/drawing/2014/main" id="{A5E924E5-614A-24A8-DC5C-A76A8F7D1413}"/>
              </a:ext>
            </a:extLst>
          </p:cNvPr>
          <p:cNvSpPr>
            <a:spLocks noGrp="1"/>
          </p:cNvSpPr>
          <p:nvPr>
            <p:ph idx="1"/>
          </p:nvPr>
        </p:nvSpPr>
        <p:spPr>
          <a:xfrm>
            <a:off x="838200" y="1825625"/>
            <a:ext cx="10515600" cy="4351338"/>
          </a:xfrm>
        </p:spPr>
        <p:txBody>
          <a:bodyPr>
            <a:normAutofit/>
          </a:bodyPr>
          <a:lstStyle/>
          <a:p>
            <a:r>
              <a:rPr lang="en-GB" sz="2000" dirty="0" err="1"/>
              <a:t>Међународни</a:t>
            </a:r>
            <a:r>
              <a:rPr lang="en-GB" sz="2000" dirty="0"/>
              <a:t> </a:t>
            </a:r>
            <a:r>
              <a:rPr lang="en-GB" sz="2000" dirty="0" err="1"/>
              <a:t>стандарди</a:t>
            </a:r>
            <a:r>
              <a:rPr lang="en-GB" sz="2000" dirty="0"/>
              <a:t> </a:t>
            </a:r>
            <a:r>
              <a:rPr lang="en-GB" sz="2000" dirty="0" err="1"/>
              <a:t>утврђују</a:t>
            </a:r>
            <a:r>
              <a:rPr lang="en-GB" sz="2000" dirty="0"/>
              <a:t> </a:t>
            </a:r>
            <a:r>
              <a:rPr lang="en-GB" sz="2000" dirty="0" err="1"/>
              <a:t>када</a:t>
            </a:r>
            <a:r>
              <a:rPr lang="en-GB" sz="2000" dirty="0"/>
              <a:t> </a:t>
            </a:r>
            <a:r>
              <a:rPr lang="en-GB" sz="2000" dirty="0" err="1"/>
              <a:t>се</a:t>
            </a:r>
            <a:r>
              <a:rPr lang="en-GB" sz="2000" dirty="0"/>
              <a:t> </a:t>
            </a:r>
            <a:r>
              <a:rPr lang="en-GB" sz="2000" dirty="0" err="1"/>
              <a:t>одступа</a:t>
            </a:r>
            <a:r>
              <a:rPr lang="en-GB" sz="2000" dirty="0"/>
              <a:t> </a:t>
            </a:r>
            <a:r>
              <a:rPr lang="en-GB" sz="2000" dirty="0" err="1"/>
              <a:t>од</a:t>
            </a:r>
            <a:r>
              <a:rPr lang="en-GB" sz="2000" dirty="0"/>
              <a:t> </a:t>
            </a:r>
            <a:r>
              <a:rPr lang="en-GB" sz="2000" dirty="0" err="1"/>
              <a:t>историјског</a:t>
            </a:r>
            <a:r>
              <a:rPr lang="en-GB" sz="2000" dirty="0"/>
              <a:t> </a:t>
            </a:r>
            <a:r>
              <a:rPr lang="en-GB" sz="2000" dirty="0" err="1"/>
              <a:t>трошка</a:t>
            </a:r>
            <a:r>
              <a:rPr lang="en-GB" sz="2000" dirty="0"/>
              <a:t>. </a:t>
            </a:r>
            <a:r>
              <a:rPr lang="en-GB" sz="2000" dirty="0" err="1"/>
              <a:t>На</a:t>
            </a:r>
            <a:r>
              <a:rPr lang="en-GB" sz="2000" dirty="0"/>
              <a:t> </a:t>
            </a:r>
            <a:r>
              <a:rPr lang="en-GB" sz="2000" dirty="0" err="1"/>
              <a:t>пример</a:t>
            </a:r>
            <a:r>
              <a:rPr lang="en-GB" sz="2000" dirty="0"/>
              <a:t>, </a:t>
            </a:r>
            <a:r>
              <a:rPr lang="en-GB" sz="2000" dirty="0">
                <a:hlinkClick r:id="rId2"/>
              </a:rPr>
              <a:t>МСР 2 – </a:t>
            </a:r>
            <a:r>
              <a:rPr lang="en-GB" sz="2000" dirty="0" err="1">
                <a:hlinkClick r:id="rId2"/>
              </a:rPr>
              <a:t>Залихе</a:t>
            </a:r>
            <a:r>
              <a:rPr lang="en-GB" sz="2000" dirty="0"/>
              <a:t> </a:t>
            </a:r>
            <a:r>
              <a:rPr lang="en-GB" sz="2000" dirty="0" err="1"/>
              <a:t>захтева</a:t>
            </a:r>
            <a:r>
              <a:rPr lang="en-GB" sz="2000" dirty="0"/>
              <a:t> </a:t>
            </a:r>
            <a:r>
              <a:rPr lang="en-GB" sz="2000" dirty="0" err="1"/>
              <a:t>да</a:t>
            </a:r>
            <a:r>
              <a:rPr lang="en-GB" sz="2000" dirty="0"/>
              <a:t> </a:t>
            </a:r>
            <a:r>
              <a:rPr lang="en-GB" sz="2000" dirty="0" err="1"/>
              <a:t>се</a:t>
            </a:r>
            <a:r>
              <a:rPr lang="en-GB" sz="2000" dirty="0"/>
              <a:t> </a:t>
            </a:r>
            <a:r>
              <a:rPr lang="en-GB" sz="2000" dirty="0" err="1"/>
              <a:t>залихе</a:t>
            </a:r>
            <a:r>
              <a:rPr lang="en-GB" sz="2000" dirty="0"/>
              <a:t> </a:t>
            </a:r>
            <a:r>
              <a:rPr lang="en-GB" sz="2000" dirty="0" err="1"/>
              <a:t>морају</a:t>
            </a:r>
            <a:r>
              <a:rPr lang="en-GB" sz="2000" dirty="0"/>
              <a:t> </a:t>
            </a:r>
            <a:r>
              <a:rPr lang="en-GB" sz="2000" dirty="0" err="1"/>
              <a:t>вредновати</a:t>
            </a:r>
            <a:r>
              <a:rPr lang="en-GB" sz="2000" dirty="0"/>
              <a:t> </a:t>
            </a:r>
            <a:r>
              <a:rPr lang="en-GB" sz="2000" dirty="0" err="1"/>
              <a:t>по</a:t>
            </a:r>
            <a:r>
              <a:rPr lang="en-GB" sz="2000" dirty="0"/>
              <a:t> </a:t>
            </a:r>
            <a:r>
              <a:rPr lang="en-GB" sz="2000" dirty="0" err="1"/>
              <a:t>нижој</a:t>
            </a:r>
            <a:r>
              <a:rPr lang="en-GB" sz="2000" dirty="0"/>
              <a:t> </a:t>
            </a:r>
            <a:r>
              <a:rPr lang="en-GB" sz="2000" dirty="0" err="1"/>
              <a:t>вредности</a:t>
            </a:r>
            <a:r>
              <a:rPr lang="en-GB" sz="2000" dirty="0"/>
              <a:t> </a:t>
            </a:r>
            <a:r>
              <a:rPr lang="en-GB" sz="2000" dirty="0" err="1"/>
              <a:t>између</a:t>
            </a:r>
            <a:r>
              <a:rPr lang="en-GB" sz="2000" dirty="0"/>
              <a:t> </a:t>
            </a:r>
            <a:r>
              <a:rPr lang="en-GB" sz="2000" dirty="0" err="1"/>
              <a:t>набавне</a:t>
            </a:r>
            <a:r>
              <a:rPr lang="en-GB" sz="2000" dirty="0"/>
              <a:t> </a:t>
            </a:r>
            <a:r>
              <a:rPr lang="en-GB" sz="2000" dirty="0" err="1"/>
              <a:t>цене</a:t>
            </a:r>
            <a:r>
              <a:rPr lang="en-GB" sz="2000" dirty="0"/>
              <a:t> (</a:t>
            </a:r>
            <a:r>
              <a:rPr lang="en-GB" sz="2000" dirty="0" err="1"/>
              <a:t>историјског</a:t>
            </a:r>
            <a:r>
              <a:rPr lang="en-GB" sz="2000" dirty="0"/>
              <a:t> </a:t>
            </a:r>
            <a:r>
              <a:rPr lang="en-GB" sz="2000" dirty="0" err="1"/>
              <a:t>трошка</a:t>
            </a:r>
            <a:r>
              <a:rPr lang="en-GB" sz="2000" dirty="0"/>
              <a:t>) и </a:t>
            </a:r>
            <a:r>
              <a:rPr lang="en-GB" sz="2000" dirty="0" err="1"/>
              <a:t>нето</a:t>
            </a:r>
            <a:r>
              <a:rPr lang="en-GB" sz="2000" dirty="0"/>
              <a:t> </a:t>
            </a:r>
            <a:r>
              <a:rPr lang="en-GB" sz="2000" dirty="0" err="1"/>
              <a:t>оствариве</a:t>
            </a:r>
            <a:r>
              <a:rPr lang="en-GB" sz="2000" dirty="0"/>
              <a:t> </a:t>
            </a:r>
            <a:r>
              <a:rPr lang="en-GB" sz="2000" dirty="0" err="1"/>
              <a:t>вредности</a:t>
            </a:r>
            <a:r>
              <a:rPr lang="en-GB" sz="2000" dirty="0"/>
              <a:t>.</a:t>
            </a:r>
            <a:endParaRPr lang="en-US" sz="2000" dirty="0"/>
          </a:p>
          <a:p>
            <a:r>
              <a:rPr lang="sr-Cyrl-RS" sz="2000" dirty="0"/>
              <a:t>О</a:t>
            </a:r>
            <a:r>
              <a:rPr lang="en-GB" sz="2000" dirty="0" err="1"/>
              <a:t>дређене</a:t>
            </a:r>
            <a:r>
              <a:rPr lang="en-GB" sz="2000" dirty="0"/>
              <a:t> </a:t>
            </a:r>
            <a:r>
              <a:rPr lang="en-GB" sz="2000" dirty="0" err="1"/>
              <a:t>ставке</a:t>
            </a:r>
            <a:r>
              <a:rPr lang="en-GB" sz="2000" dirty="0"/>
              <a:t> </a:t>
            </a:r>
            <a:r>
              <a:rPr lang="en-GB" sz="2000" dirty="0" err="1"/>
              <a:t>се</a:t>
            </a:r>
            <a:r>
              <a:rPr lang="en-GB" sz="2000" dirty="0"/>
              <a:t> </a:t>
            </a:r>
            <a:r>
              <a:rPr lang="en-GB" sz="2000" dirty="0" err="1"/>
              <a:t>вреднују</a:t>
            </a:r>
            <a:r>
              <a:rPr lang="en-GB" sz="2000" dirty="0"/>
              <a:t> </a:t>
            </a:r>
            <a:r>
              <a:rPr lang="en-GB" sz="2000" dirty="0" err="1"/>
              <a:t>према</a:t>
            </a:r>
            <a:r>
              <a:rPr lang="en-GB" sz="2000" dirty="0"/>
              <a:t> </a:t>
            </a:r>
            <a:r>
              <a:rPr lang="en-GB" sz="2000" dirty="0" err="1"/>
              <a:t>фер</a:t>
            </a:r>
            <a:r>
              <a:rPr lang="en-GB" sz="2000" dirty="0"/>
              <a:t> </a:t>
            </a:r>
            <a:r>
              <a:rPr lang="en-GB" sz="2000" dirty="0" err="1"/>
              <a:t>вредности</a:t>
            </a:r>
            <a:r>
              <a:rPr lang="en-GB" sz="2000" dirty="0"/>
              <a:t>. </a:t>
            </a:r>
            <a:endParaRPr lang="sr-Cyrl-RS" sz="2000" dirty="0"/>
          </a:p>
          <a:p>
            <a:r>
              <a:rPr lang="en-GB" sz="2000" dirty="0" err="1">
                <a:solidFill>
                  <a:srgbClr val="FF0000"/>
                </a:solidFill>
              </a:rPr>
              <a:t>Фер</a:t>
            </a:r>
            <a:r>
              <a:rPr lang="en-GB" sz="2000" dirty="0">
                <a:solidFill>
                  <a:srgbClr val="FF0000"/>
                </a:solidFill>
              </a:rPr>
              <a:t> </a:t>
            </a:r>
            <a:r>
              <a:rPr lang="en-GB" sz="2000" dirty="0" err="1">
                <a:solidFill>
                  <a:srgbClr val="FF0000"/>
                </a:solidFill>
              </a:rPr>
              <a:t>вредност</a:t>
            </a:r>
            <a:r>
              <a:rPr lang="en-GB" sz="2000" dirty="0">
                <a:solidFill>
                  <a:srgbClr val="FF0000"/>
                </a:solidFill>
              </a:rPr>
              <a:t> </a:t>
            </a:r>
            <a:r>
              <a:rPr lang="en-GB" sz="2000" dirty="0" err="1"/>
              <a:t>је</a:t>
            </a:r>
            <a:r>
              <a:rPr lang="en-GB" sz="2000" dirty="0"/>
              <a:t> </a:t>
            </a:r>
            <a:r>
              <a:rPr lang="en-GB" sz="2000" dirty="0" err="1"/>
              <a:t>цена</a:t>
            </a:r>
            <a:r>
              <a:rPr lang="en-GB" sz="2000" dirty="0"/>
              <a:t> </a:t>
            </a:r>
            <a:r>
              <a:rPr lang="en-GB" sz="2000" dirty="0" err="1"/>
              <a:t>која</a:t>
            </a:r>
            <a:r>
              <a:rPr lang="en-GB" sz="2000" dirty="0"/>
              <a:t> </a:t>
            </a:r>
            <a:r>
              <a:rPr lang="en-GB" sz="2000" dirty="0" err="1"/>
              <a:t>би</a:t>
            </a:r>
            <a:r>
              <a:rPr lang="en-GB" sz="2000" dirty="0"/>
              <a:t> </a:t>
            </a:r>
            <a:r>
              <a:rPr lang="en-GB" sz="2000" dirty="0" err="1"/>
              <a:t>се</a:t>
            </a:r>
            <a:r>
              <a:rPr lang="en-GB" sz="2000" dirty="0"/>
              <a:t> </a:t>
            </a:r>
            <a:r>
              <a:rPr lang="en-GB" sz="2000" dirty="0" err="1"/>
              <a:t>наплатила</a:t>
            </a:r>
            <a:r>
              <a:rPr lang="en-GB" sz="2000" dirty="0"/>
              <a:t> </a:t>
            </a:r>
            <a:r>
              <a:rPr lang="en-GB" sz="2000" dirty="0" err="1"/>
              <a:t>за</a:t>
            </a:r>
            <a:r>
              <a:rPr lang="en-GB" sz="2000" dirty="0"/>
              <a:t> </a:t>
            </a:r>
            <a:r>
              <a:rPr lang="en-GB" sz="2000" dirty="0" err="1"/>
              <a:t>продају</a:t>
            </a:r>
            <a:r>
              <a:rPr lang="en-GB" sz="2000" dirty="0"/>
              <a:t> </a:t>
            </a:r>
            <a:r>
              <a:rPr lang="en-GB" sz="2000" dirty="0" err="1"/>
              <a:t>средства</a:t>
            </a:r>
            <a:r>
              <a:rPr lang="en-GB" sz="2000" dirty="0"/>
              <a:t> </a:t>
            </a:r>
            <a:r>
              <a:rPr lang="en-GB" sz="2000" dirty="0" err="1"/>
              <a:t>или</a:t>
            </a:r>
            <a:r>
              <a:rPr lang="en-GB" sz="2000" dirty="0"/>
              <a:t> </a:t>
            </a:r>
            <a:r>
              <a:rPr lang="en-GB" sz="2000" dirty="0" err="1"/>
              <a:t>платила</a:t>
            </a:r>
            <a:r>
              <a:rPr lang="en-GB" sz="2000" dirty="0"/>
              <a:t> </a:t>
            </a:r>
            <a:r>
              <a:rPr lang="en-GB" sz="2000" dirty="0" err="1"/>
              <a:t>за</a:t>
            </a:r>
            <a:r>
              <a:rPr lang="en-GB" sz="2000" dirty="0"/>
              <a:t> </a:t>
            </a:r>
            <a:r>
              <a:rPr lang="en-GB" sz="2000" dirty="0" err="1"/>
              <a:t>пренос</a:t>
            </a:r>
            <a:r>
              <a:rPr lang="en-GB" sz="2000" dirty="0"/>
              <a:t> </a:t>
            </a:r>
            <a:r>
              <a:rPr lang="en-GB" sz="2000" dirty="0" err="1"/>
              <a:t>обавезе</a:t>
            </a:r>
            <a:r>
              <a:rPr lang="en-GB" sz="2000" dirty="0"/>
              <a:t> у </a:t>
            </a:r>
            <a:r>
              <a:rPr lang="en-GB" sz="2000" dirty="0" err="1"/>
              <a:t>редовној</a:t>
            </a:r>
            <a:r>
              <a:rPr lang="en-GB" sz="2000" dirty="0"/>
              <a:t> </a:t>
            </a:r>
            <a:r>
              <a:rPr lang="en-GB" sz="2000" dirty="0" err="1"/>
              <a:t>трансакцији</a:t>
            </a:r>
            <a:r>
              <a:rPr lang="en-GB" sz="2000" dirty="0"/>
              <a:t> </a:t>
            </a:r>
            <a:r>
              <a:rPr lang="en-GB" sz="2000" dirty="0" err="1"/>
              <a:t>између</a:t>
            </a:r>
            <a:r>
              <a:rPr lang="en-GB" sz="2000" dirty="0"/>
              <a:t> </a:t>
            </a:r>
            <a:r>
              <a:rPr lang="en-GB" sz="2000" dirty="0" err="1"/>
              <a:t>учесника</a:t>
            </a:r>
            <a:r>
              <a:rPr lang="en-GB" sz="2000" dirty="0"/>
              <a:t> </a:t>
            </a:r>
            <a:r>
              <a:rPr lang="en-GB" sz="2000" dirty="0" err="1"/>
              <a:t>на</a:t>
            </a:r>
            <a:r>
              <a:rPr lang="en-GB" sz="2000" dirty="0"/>
              <a:t> </a:t>
            </a:r>
            <a:r>
              <a:rPr lang="en-GB" sz="2000" dirty="0" err="1"/>
              <a:t>тржишту</a:t>
            </a:r>
            <a:r>
              <a:rPr lang="en-GB" sz="2000" dirty="0"/>
              <a:t> </a:t>
            </a:r>
            <a:r>
              <a:rPr lang="en-GB" sz="2000" dirty="0" err="1"/>
              <a:t>на</a:t>
            </a:r>
            <a:r>
              <a:rPr lang="en-GB" sz="2000" dirty="0"/>
              <a:t> </a:t>
            </a:r>
            <a:r>
              <a:rPr lang="en-GB" sz="2000" dirty="0" err="1"/>
              <a:t>датум</a:t>
            </a:r>
            <a:r>
              <a:rPr lang="en-GB" sz="2000" dirty="0"/>
              <a:t> </a:t>
            </a:r>
            <a:r>
              <a:rPr lang="en-GB" sz="2000" dirty="0" err="1"/>
              <a:t>одмеравања</a:t>
            </a:r>
            <a:r>
              <a:rPr lang="en-GB" sz="2000" dirty="0"/>
              <a:t>. </a:t>
            </a:r>
            <a:r>
              <a:rPr lang="en-GB" sz="2000" dirty="0">
                <a:hlinkClick r:id="rId3"/>
              </a:rPr>
              <a:t>(</a:t>
            </a:r>
            <a:r>
              <a:rPr lang="en-GB" sz="2000" dirty="0" err="1">
                <a:hlinkClick r:id="rId3"/>
              </a:rPr>
              <a:t>видети</a:t>
            </a:r>
            <a:r>
              <a:rPr lang="en-GB" sz="2000" dirty="0">
                <a:hlinkClick r:id="rId3"/>
              </a:rPr>
              <a:t> МСФИ 13 </a:t>
            </a:r>
            <a:r>
              <a:rPr lang="en-GB" sz="2000" dirty="0" err="1">
                <a:hlinkClick r:id="rId3"/>
              </a:rPr>
              <a:t>Одмеравање</a:t>
            </a:r>
            <a:r>
              <a:rPr lang="en-GB" sz="2000" dirty="0">
                <a:hlinkClick r:id="rId3"/>
              </a:rPr>
              <a:t> </a:t>
            </a:r>
            <a:r>
              <a:rPr lang="en-GB" sz="2000" dirty="0" err="1">
                <a:hlinkClick r:id="rId3"/>
              </a:rPr>
              <a:t>фер</a:t>
            </a:r>
            <a:r>
              <a:rPr lang="en-GB" sz="2000" dirty="0">
                <a:hlinkClick r:id="rId3"/>
              </a:rPr>
              <a:t> </a:t>
            </a:r>
            <a:r>
              <a:rPr lang="en-GB" sz="2000" dirty="0" err="1">
                <a:hlinkClick r:id="rId3"/>
              </a:rPr>
              <a:t>вредности</a:t>
            </a:r>
            <a:r>
              <a:rPr lang="en-GB" sz="2000" dirty="0"/>
              <a:t>) </a:t>
            </a:r>
            <a:endParaRPr lang="en-US" sz="2000" dirty="0"/>
          </a:p>
          <a:p>
            <a:r>
              <a:rPr lang="en-GB" sz="2000" dirty="0"/>
              <a:t> </a:t>
            </a:r>
            <a:r>
              <a:rPr lang="en-GB" sz="2000" dirty="0" err="1"/>
              <a:t>Примена</a:t>
            </a:r>
            <a:r>
              <a:rPr lang="en-GB" sz="2000" dirty="0"/>
              <a:t> </a:t>
            </a:r>
            <a:r>
              <a:rPr lang="en-GB" sz="2000" dirty="0" err="1"/>
              <a:t>фер</a:t>
            </a:r>
            <a:r>
              <a:rPr lang="en-GB" sz="2000" dirty="0"/>
              <a:t> </a:t>
            </a:r>
            <a:r>
              <a:rPr lang="en-GB" sz="2000" dirty="0" err="1"/>
              <a:t>вредности</a:t>
            </a:r>
            <a:r>
              <a:rPr lang="en-GB" sz="2000" dirty="0"/>
              <a:t> </a:t>
            </a:r>
            <a:r>
              <a:rPr lang="en-GB" sz="2000" dirty="0" err="1"/>
              <a:t>је</a:t>
            </a:r>
            <a:r>
              <a:rPr lang="en-GB" sz="2000" dirty="0"/>
              <a:t> </a:t>
            </a:r>
            <a:r>
              <a:rPr lang="en-GB" sz="2000" dirty="0" err="1"/>
              <a:t>обавезна</a:t>
            </a:r>
            <a:r>
              <a:rPr lang="en-GB" sz="2000" dirty="0"/>
              <a:t> </a:t>
            </a:r>
            <a:r>
              <a:rPr lang="en-GB" sz="2000" dirty="0" err="1"/>
              <a:t>приликом</a:t>
            </a:r>
            <a:r>
              <a:rPr lang="en-GB" sz="2000" dirty="0"/>
              <a:t> </a:t>
            </a:r>
            <a:r>
              <a:rPr lang="en-GB" sz="2000" dirty="0" err="1"/>
              <a:t>вредновања</a:t>
            </a:r>
            <a:r>
              <a:rPr lang="en-GB" sz="2000" dirty="0"/>
              <a:t> </a:t>
            </a:r>
            <a:r>
              <a:rPr lang="en-GB" sz="2000" dirty="0" err="1"/>
              <a:t>следећих</a:t>
            </a:r>
            <a:r>
              <a:rPr lang="en-GB" sz="2000" dirty="0"/>
              <a:t> </a:t>
            </a:r>
            <a:r>
              <a:rPr lang="en-GB" sz="2000" dirty="0" err="1"/>
              <a:t>билансних</a:t>
            </a:r>
            <a:r>
              <a:rPr lang="en-GB" sz="2000" dirty="0"/>
              <a:t> </a:t>
            </a:r>
            <a:r>
              <a:rPr lang="en-GB" sz="2000" dirty="0" err="1"/>
              <a:t>позиција</a:t>
            </a:r>
            <a:r>
              <a:rPr lang="en-GB" sz="2000" dirty="0"/>
              <a:t>: </a:t>
            </a:r>
            <a:r>
              <a:rPr lang="en-GB" sz="2000" dirty="0" err="1"/>
              <a:t>Инвестиционе</a:t>
            </a:r>
            <a:r>
              <a:rPr lang="en-GB" sz="2000" dirty="0"/>
              <a:t> </a:t>
            </a:r>
            <a:r>
              <a:rPr lang="en-GB" sz="2000" dirty="0" err="1"/>
              <a:t>некретнине</a:t>
            </a:r>
            <a:r>
              <a:rPr lang="en-GB" sz="2000" dirty="0"/>
              <a:t> (</a:t>
            </a:r>
            <a:r>
              <a:rPr lang="en-GB" sz="2000" dirty="0" err="1"/>
              <a:t>иницијално</a:t>
            </a:r>
            <a:r>
              <a:rPr lang="en-GB" sz="2000" dirty="0"/>
              <a:t> и </a:t>
            </a:r>
            <a:r>
              <a:rPr lang="en-GB" sz="2000" dirty="0" err="1"/>
              <a:t>накнадно</a:t>
            </a:r>
            <a:r>
              <a:rPr lang="en-GB" sz="2000" dirty="0"/>
              <a:t>), </a:t>
            </a:r>
            <a:r>
              <a:rPr lang="en-GB" sz="2000" dirty="0" err="1"/>
              <a:t>Учешћа</a:t>
            </a:r>
            <a:r>
              <a:rPr lang="en-GB" sz="2000" dirty="0"/>
              <a:t> у </a:t>
            </a:r>
            <a:r>
              <a:rPr lang="en-GB" sz="2000" dirty="0" err="1"/>
              <a:t>зависним</a:t>
            </a:r>
            <a:r>
              <a:rPr lang="en-GB" sz="2000" dirty="0"/>
              <a:t> </a:t>
            </a:r>
            <a:r>
              <a:rPr lang="en-GB" sz="2000" dirty="0" err="1"/>
              <a:t>правним</a:t>
            </a:r>
            <a:r>
              <a:rPr lang="en-GB" sz="2000" dirty="0"/>
              <a:t> </a:t>
            </a:r>
            <a:r>
              <a:rPr lang="en-GB" sz="2000" dirty="0" err="1"/>
              <a:t>лицима</a:t>
            </a:r>
            <a:r>
              <a:rPr lang="en-GB" sz="2000" dirty="0"/>
              <a:t> (</a:t>
            </a:r>
            <a:r>
              <a:rPr lang="en-GB" sz="2000" dirty="0" err="1"/>
              <a:t>само</a:t>
            </a:r>
            <a:r>
              <a:rPr lang="en-GB" sz="2000" dirty="0"/>
              <a:t> </a:t>
            </a:r>
            <a:r>
              <a:rPr lang="en-GB" sz="2000" dirty="0" err="1"/>
              <a:t>иницијално</a:t>
            </a:r>
            <a:r>
              <a:rPr lang="en-GB" sz="2000" dirty="0"/>
              <a:t>), </a:t>
            </a:r>
            <a:r>
              <a:rPr lang="en-GB" sz="2000" dirty="0" err="1"/>
              <a:t>Дугорочна</a:t>
            </a:r>
            <a:r>
              <a:rPr lang="en-GB" sz="2000" dirty="0"/>
              <a:t> </a:t>
            </a:r>
            <a:r>
              <a:rPr lang="en-GB" sz="2000" dirty="0" err="1"/>
              <a:t>финансијска</a:t>
            </a:r>
            <a:r>
              <a:rPr lang="en-GB" sz="2000" dirty="0"/>
              <a:t> </a:t>
            </a:r>
            <a:r>
              <a:rPr lang="en-GB" sz="2000" dirty="0" err="1"/>
              <a:t>средства</a:t>
            </a:r>
            <a:r>
              <a:rPr lang="en-GB" sz="2000" dirty="0"/>
              <a:t> </a:t>
            </a:r>
            <a:r>
              <a:rPr lang="en-GB" sz="2000" dirty="0" err="1"/>
              <a:t>по</a:t>
            </a:r>
            <a:r>
              <a:rPr lang="en-GB" sz="2000" dirty="0"/>
              <a:t> ФВ (</a:t>
            </a:r>
            <a:r>
              <a:rPr lang="en-GB" sz="2000" dirty="0" err="1"/>
              <a:t>иницијално</a:t>
            </a:r>
            <a:r>
              <a:rPr lang="en-GB" sz="2000" dirty="0"/>
              <a:t> и </a:t>
            </a:r>
            <a:r>
              <a:rPr lang="en-GB" sz="2000" dirty="0" err="1"/>
              <a:t>накнадно</a:t>
            </a:r>
            <a:r>
              <a:rPr lang="en-GB" sz="2000" dirty="0"/>
              <a:t>), ХОВ </a:t>
            </a:r>
            <a:r>
              <a:rPr lang="en-GB" sz="2000" dirty="0" err="1"/>
              <a:t>расположиве</a:t>
            </a:r>
            <a:r>
              <a:rPr lang="en-GB" sz="2000" dirty="0"/>
              <a:t> </a:t>
            </a:r>
            <a:r>
              <a:rPr lang="en-GB" sz="2000" dirty="0" err="1"/>
              <a:t>за</a:t>
            </a:r>
            <a:r>
              <a:rPr lang="en-GB" sz="2000" dirty="0"/>
              <a:t> </a:t>
            </a:r>
            <a:r>
              <a:rPr lang="en-GB" sz="2000" dirty="0" err="1"/>
              <a:t>продају</a:t>
            </a:r>
            <a:r>
              <a:rPr lang="en-GB" sz="2000" dirty="0"/>
              <a:t> (</a:t>
            </a:r>
            <a:r>
              <a:rPr lang="en-GB" sz="2000" dirty="0" err="1"/>
              <a:t>само</a:t>
            </a:r>
            <a:r>
              <a:rPr lang="en-GB" sz="2000" dirty="0"/>
              <a:t> </a:t>
            </a:r>
            <a:r>
              <a:rPr lang="en-GB" sz="2000" dirty="0" err="1"/>
              <a:t>накнадно</a:t>
            </a:r>
            <a:r>
              <a:rPr lang="en-GB" sz="2000" dirty="0"/>
              <a:t>), ХОВ </a:t>
            </a:r>
            <a:r>
              <a:rPr lang="en-GB" sz="2000" dirty="0" err="1"/>
              <a:t>којима</a:t>
            </a:r>
            <a:r>
              <a:rPr lang="en-GB" sz="2000" dirty="0"/>
              <a:t> </a:t>
            </a:r>
            <a:r>
              <a:rPr lang="en-GB" sz="2000" dirty="0" err="1"/>
              <a:t>се</a:t>
            </a:r>
            <a:r>
              <a:rPr lang="en-GB" sz="2000" dirty="0"/>
              <a:t> </a:t>
            </a:r>
            <a:r>
              <a:rPr lang="en-GB" sz="2000" dirty="0" err="1"/>
              <a:t>тргује</a:t>
            </a:r>
            <a:r>
              <a:rPr lang="en-GB" sz="2000" dirty="0"/>
              <a:t> (</a:t>
            </a:r>
            <a:r>
              <a:rPr lang="en-GB" sz="2000" dirty="0" err="1"/>
              <a:t>иницијално</a:t>
            </a:r>
            <a:r>
              <a:rPr lang="en-GB" sz="2000" dirty="0"/>
              <a:t> и </a:t>
            </a:r>
            <a:r>
              <a:rPr lang="en-GB" sz="2000" dirty="0" err="1"/>
              <a:t>накнадно</a:t>
            </a:r>
            <a:r>
              <a:rPr lang="en-GB" sz="2000" dirty="0"/>
              <a:t>), </a:t>
            </a:r>
            <a:r>
              <a:rPr lang="en-GB" sz="2000" dirty="0" err="1"/>
              <a:t>итд</a:t>
            </a:r>
            <a:r>
              <a:rPr lang="en-GB" sz="2000" dirty="0"/>
              <a:t>.</a:t>
            </a:r>
            <a:endParaRPr lang="en-US" sz="2000" dirty="0"/>
          </a:p>
          <a:p>
            <a:endParaRPr lang="en-US" sz="2000" dirty="0"/>
          </a:p>
        </p:txBody>
      </p:sp>
    </p:spTree>
    <p:extLst>
      <p:ext uri="{BB962C8B-B14F-4D97-AF65-F5344CB8AC3E}">
        <p14:creationId xmlns:p14="http://schemas.microsoft.com/office/powerpoint/2010/main" val="20948532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167AF-37C3-D1D1-F88D-8F59D7CB2CF4}"/>
              </a:ext>
            </a:extLst>
          </p:cNvPr>
          <p:cNvSpPr>
            <a:spLocks noGrp="1"/>
          </p:cNvSpPr>
          <p:nvPr>
            <p:ph type="title"/>
          </p:nvPr>
        </p:nvSpPr>
        <p:spPr>
          <a:xfrm>
            <a:off x="838200" y="365125"/>
            <a:ext cx="10515600" cy="1325563"/>
          </a:xfrm>
        </p:spPr>
        <p:txBody>
          <a:bodyPr/>
          <a:lstStyle/>
          <a:p>
            <a:r>
              <a:rPr lang="sr-Cyrl-RS" dirty="0"/>
              <a:t>Рачуноводство</a:t>
            </a:r>
            <a:endParaRPr lang="en-US" dirty="0"/>
          </a:p>
        </p:txBody>
      </p:sp>
      <p:sp>
        <p:nvSpPr>
          <p:cNvPr id="3" name="Content Placeholder 2">
            <a:extLst>
              <a:ext uri="{FF2B5EF4-FFF2-40B4-BE49-F238E27FC236}">
                <a16:creationId xmlns:a16="http://schemas.microsoft.com/office/drawing/2014/main" id="{2DF6B0DE-AB3C-209E-DAC5-F5B5861B9D98}"/>
              </a:ext>
            </a:extLst>
          </p:cNvPr>
          <p:cNvSpPr>
            <a:spLocks noGrp="1"/>
          </p:cNvSpPr>
          <p:nvPr>
            <p:ph idx="1"/>
          </p:nvPr>
        </p:nvSpPr>
        <p:spPr>
          <a:xfrm>
            <a:off x="838200" y="1825625"/>
            <a:ext cx="10515600" cy="4351338"/>
          </a:xfrm>
        </p:spPr>
        <p:txBody>
          <a:bodyPr/>
          <a:lstStyle/>
          <a:p>
            <a:r>
              <a:rPr lang="en-GB" dirty="0" err="1"/>
              <a:t>Рачуноводство</a:t>
            </a:r>
            <a:r>
              <a:rPr lang="en-GB" dirty="0"/>
              <a:t> </a:t>
            </a:r>
            <a:r>
              <a:rPr lang="en-GB" dirty="0" err="1"/>
              <a:t>је</a:t>
            </a:r>
            <a:r>
              <a:rPr lang="en-GB" dirty="0"/>
              <a:t> </a:t>
            </a:r>
            <a:r>
              <a:rPr lang="en-GB" dirty="0" err="1"/>
              <a:t>процес</a:t>
            </a:r>
            <a:r>
              <a:rPr lang="en-GB" dirty="0"/>
              <a:t> </a:t>
            </a:r>
            <a:r>
              <a:rPr lang="en-GB" b="1" dirty="0" err="1"/>
              <a:t>евидентирања</a:t>
            </a:r>
            <a:r>
              <a:rPr lang="en-GB" b="1" dirty="0"/>
              <a:t>, </a:t>
            </a:r>
            <a:r>
              <a:rPr lang="en-GB" b="1" dirty="0" err="1"/>
              <a:t>класификације</a:t>
            </a:r>
            <a:r>
              <a:rPr lang="en-GB" b="1" dirty="0"/>
              <a:t> и </a:t>
            </a:r>
            <a:r>
              <a:rPr lang="en-GB" b="1" dirty="0" err="1"/>
              <a:t>приказивања</a:t>
            </a:r>
            <a:r>
              <a:rPr lang="en-GB" b="1" dirty="0"/>
              <a:t> </a:t>
            </a:r>
            <a:r>
              <a:rPr lang="en-GB" b="1" dirty="0" err="1"/>
              <a:t>информација</a:t>
            </a:r>
            <a:r>
              <a:rPr lang="en-GB" b="1" dirty="0"/>
              <a:t> о </a:t>
            </a:r>
            <a:r>
              <a:rPr lang="en-GB" b="1" dirty="0" err="1"/>
              <a:t>пословању</a:t>
            </a:r>
            <a:r>
              <a:rPr lang="en-GB" b="1" dirty="0"/>
              <a:t> </a:t>
            </a:r>
            <a:r>
              <a:rPr lang="en-GB" b="1" dirty="0" err="1"/>
              <a:t>предузећа</a:t>
            </a:r>
            <a:r>
              <a:rPr lang="en-GB" dirty="0"/>
              <a:t>. </a:t>
            </a:r>
            <a:endParaRPr lang="sr-Cyrl-RS" dirty="0"/>
          </a:p>
          <a:p>
            <a:r>
              <a:rPr lang="sr-Cyrl-RS" dirty="0"/>
              <a:t>Рачуноводство</a:t>
            </a:r>
            <a:r>
              <a:rPr lang="en-GB" dirty="0"/>
              <a:t> </a:t>
            </a:r>
            <a:r>
              <a:rPr lang="en-GB" dirty="0" err="1"/>
              <a:t>корисницима</a:t>
            </a:r>
            <a:r>
              <a:rPr lang="en-GB" dirty="0"/>
              <a:t> </a:t>
            </a:r>
            <a:r>
              <a:rPr lang="en-GB" dirty="0" err="1"/>
              <a:t>тих</a:t>
            </a:r>
            <a:r>
              <a:rPr lang="en-GB" dirty="0"/>
              <a:t> </a:t>
            </a:r>
            <a:r>
              <a:rPr lang="en-GB" dirty="0" err="1"/>
              <a:t>информација</a:t>
            </a:r>
            <a:r>
              <a:rPr lang="en-GB" dirty="0"/>
              <a:t> </a:t>
            </a:r>
            <a:r>
              <a:rPr lang="en-GB" dirty="0" err="1"/>
              <a:t>омогућава</a:t>
            </a:r>
            <a:r>
              <a:rPr lang="en-GB" dirty="0"/>
              <a:t> </a:t>
            </a:r>
            <a:r>
              <a:rPr lang="en-GB" dirty="0" err="1"/>
              <a:t>да</a:t>
            </a:r>
            <a:r>
              <a:rPr lang="en-GB" dirty="0"/>
              <a:t> </a:t>
            </a:r>
            <a:r>
              <a:rPr lang="en-GB" dirty="0" err="1"/>
              <a:t>донесу</a:t>
            </a:r>
            <a:r>
              <a:rPr lang="en-GB" dirty="0"/>
              <a:t> </a:t>
            </a:r>
            <a:r>
              <a:rPr lang="en-GB" dirty="0" err="1"/>
              <a:t>важне</a:t>
            </a:r>
            <a:r>
              <a:rPr lang="en-GB" dirty="0"/>
              <a:t> </a:t>
            </a:r>
            <a:r>
              <a:rPr lang="en-GB" dirty="0" err="1"/>
              <a:t>пословне</a:t>
            </a:r>
            <a:r>
              <a:rPr lang="en-GB" dirty="0"/>
              <a:t> </a:t>
            </a:r>
            <a:r>
              <a:rPr lang="en-GB" dirty="0" err="1"/>
              <a:t>одлуке</a:t>
            </a:r>
            <a:r>
              <a:rPr lang="en-GB" dirty="0"/>
              <a:t> </a:t>
            </a:r>
            <a:r>
              <a:rPr lang="en-GB" dirty="0" err="1"/>
              <a:t>или</a:t>
            </a:r>
            <a:r>
              <a:rPr lang="en-GB" dirty="0"/>
              <a:t> </a:t>
            </a:r>
            <a:r>
              <a:rPr lang="en-GB" dirty="0" err="1"/>
              <a:t>да</a:t>
            </a:r>
            <a:r>
              <a:rPr lang="en-GB" dirty="0"/>
              <a:t> </a:t>
            </a:r>
            <a:r>
              <a:rPr lang="en-GB" dirty="0" err="1"/>
              <a:t>процене</a:t>
            </a:r>
            <a:r>
              <a:rPr lang="en-GB" dirty="0"/>
              <a:t> </a:t>
            </a:r>
            <a:r>
              <a:rPr lang="en-GB" dirty="0" err="1"/>
              <a:t>финансијски</a:t>
            </a:r>
            <a:r>
              <a:rPr lang="en-GB" dirty="0"/>
              <a:t> </a:t>
            </a:r>
            <a:r>
              <a:rPr lang="en-GB" dirty="0" err="1"/>
              <a:t>положај</a:t>
            </a:r>
            <a:r>
              <a:rPr lang="en-GB" dirty="0"/>
              <a:t> и </a:t>
            </a:r>
            <a:r>
              <a:rPr lang="en-GB" dirty="0" err="1"/>
              <a:t>потенцијал</a:t>
            </a:r>
            <a:r>
              <a:rPr lang="en-GB" dirty="0"/>
              <a:t> </a:t>
            </a:r>
            <a:r>
              <a:rPr lang="en-GB" dirty="0" err="1"/>
              <a:t>предузећа</a:t>
            </a:r>
            <a:r>
              <a:rPr lang="en-GB" dirty="0"/>
              <a:t>. </a:t>
            </a:r>
            <a:endParaRPr lang="sr-Cyrl-RS" dirty="0"/>
          </a:p>
          <a:p>
            <a:r>
              <a:rPr lang="sr-Cyrl-RS" dirty="0"/>
              <a:t>Р</a:t>
            </a:r>
            <a:r>
              <a:rPr lang="en-GB" dirty="0" err="1"/>
              <a:t>ачуноводство</a:t>
            </a:r>
            <a:r>
              <a:rPr lang="en-GB" dirty="0"/>
              <a:t> </a:t>
            </a:r>
            <a:r>
              <a:rPr lang="en-GB" dirty="0" err="1"/>
              <a:t>подразумева</a:t>
            </a:r>
            <a:r>
              <a:rPr lang="en-GB" dirty="0"/>
              <a:t> </a:t>
            </a:r>
            <a:r>
              <a:rPr lang="en-GB" dirty="0" err="1"/>
              <a:t>примену</a:t>
            </a:r>
            <a:r>
              <a:rPr lang="en-GB" dirty="0"/>
              <a:t> </a:t>
            </a:r>
            <a:r>
              <a:rPr lang="en-GB" dirty="0" err="1"/>
              <a:t>правила</a:t>
            </a:r>
            <a:r>
              <a:rPr lang="en-GB" dirty="0"/>
              <a:t> у </a:t>
            </a:r>
            <a:r>
              <a:rPr lang="en-GB" dirty="0" err="1"/>
              <a:t>погледу</a:t>
            </a:r>
            <a:r>
              <a:rPr lang="en-GB" dirty="0"/>
              <a:t> </a:t>
            </a:r>
            <a:r>
              <a:rPr lang="en-GB" dirty="0" err="1"/>
              <a:t>састављања</a:t>
            </a:r>
            <a:r>
              <a:rPr lang="en-GB" dirty="0"/>
              <a:t> </a:t>
            </a:r>
            <a:r>
              <a:rPr lang="en-GB" dirty="0" err="1"/>
              <a:t>финансијских</a:t>
            </a:r>
            <a:r>
              <a:rPr lang="en-GB" dirty="0"/>
              <a:t> </a:t>
            </a:r>
            <a:r>
              <a:rPr lang="en-GB" dirty="0" err="1"/>
              <a:t>извештаја</a:t>
            </a:r>
            <a:r>
              <a:rPr lang="en-GB" dirty="0"/>
              <a:t> </a:t>
            </a:r>
            <a:r>
              <a:rPr lang="en-GB" dirty="0" err="1"/>
              <a:t>који</a:t>
            </a:r>
            <a:r>
              <a:rPr lang="en-GB" dirty="0"/>
              <a:t> </a:t>
            </a:r>
            <a:r>
              <a:rPr lang="en-GB" dirty="0" err="1"/>
              <a:t>пружају</a:t>
            </a:r>
            <a:r>
              <a:rPr lang="en-GB" dirty="0"/>
              <a:t> </a:t>
            </a:r>
            <a:r>
              <a:rPr lang="en-GB" dirty="0" err="1"/>
              <a:t>преглед</a:t>
            </a:r>
            <a:r>
              <a:rPr lang="en-GB" dirty="0"/>
              <a:t> </a:t>
            </a:r>
            <a:r>
              <a:rPr lang="en-GB" dirty="0" err="1"/>
              <a:t>финансијског</a:t>
            </a:r>
            <a:r>
              <a:rPr lang="en-GB" dirty="0"/>
              <a:t> </a:t>
            </a:r>
            <a:r>
              <a:rPr lang="en-GB" dirty="0" err="1"/>
              <a:t>стања</a:t>
            </a:r>
            <a:r>
              <a:rPr lang="en-GB" dirty="0"/>
              <a:t> и </a:t>
            </a:r>
            <a:r>
              <a:rPr lang="en-GB" dirty="0" err="1"/>
              <a:t>резултата</a:t>
            </a:r>
            <a:r>
              <a:rPr lang="en-GB" dirty="0"/>
              <a:t> </a:t>
            </a:r>
            <a:r>
              <a:rPr lang="en-GB" dirty="0" err="1"/>
              <a:t>пословања</a:t>
            </a:r>
            <a:r>
              <a:rPr lang="en-GB" dirty="0"/>
              <a:t> </a:t>
            </a:r>
            <a:r>
              <a:rPr lang="en-GB" dirty="0" err="1"/>
              <a:t>предузећа</a:t>
            </a:r>
            <a:endParaRPr lang="en-US" dirty="0"/>
          </a:p>
        </p:txBody>
      </p:sp>
    </p:spTree>
    <p:extLst>
      <p:ext uri="{BB962C8B-B14F-4D97-AF65-F5344CB8AC3E}">
        <p14:creationId xmlns:p14="http://schemas.microsoft.com/office/powerpoint/2010/main" val="422250971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300C7-393B-E20A-A3C3-B179632A96EC}"/>
              </a:ext>
            </a:extLst>
          </p:cNvPr>
          <p:cNvSpPr>
            <a:spLocks noGrp="1"/>
          </p:cNvSpPr>
          <p:nvPr>
            <p:ph type="title"/>
          </p:nvPr>
        </p:nvSpPr>
        <p:spPr>
          <a:xfrm>
            <a:off x="838200" y="365125"/>
            <a:ext cx="10515600" cy="1325563"/>
          </a:xfrm>
        </p:spPr>
        <p:txBody>
          <a:bodyPr/>
          <a:lstStyle/>
          <a:p>
            <a:r>
              <a:rPr lang="sr-Cyrl-RS" dirty="0"/>
              <a:t>Нивои фер вредности</a:t>
            </a:r>
            <a:endParaRPr lang="en-US" dirty="0"/>
          </a:p>
        </p:txBody>
      </p:sp>
      <p:sp>
        <p:nvSpPr>
          <p:cNvPr id="3" name="Content Placeholder 2">
            <a:extLst>
              <a:ext uri="{FF2B5EF4-FFF2-40B4-BE49-F238E27FC236}">
                <a16:creationId xmlns:a16="http://schemas.microsoft.com/office/drawing/2014/main" id="{6F8E9B24-1DB4-2BD9-74A5-75E785971F0C}"/>
              </a:ext>
            </a:extLst>
          </p:cNvPr>
          <p:cNvSpPr>
            <a:spLocks noGrp="1"/>
          </p:cNvSpPr>
          <p:nvPr>
            <p:ph idx="1"/>
          </p:nvPr>
        </p:nvSpPr>
        <p:spPr>
          <a:xfrm>
            <a:off x="838200" y="1825625"/>
            <a:ext cx="10515600" cy="4351338"/>
          </a:xfrm>
        </p:spPr>
        <p:txBody>
          <a:bodyPr>
            <a:normAutofit fontScale="85000" lnSpcReduction="10000"/>
          </a:bodyPr>
          <a:lstStyle/>
          <a:p>
            <a:r>
              <a:rPr lang="sr-Cyrl-RS" dirty="0"/>
              <a:t>Постоје три нивоа фер вредности, који се дефинишу на основу врсте и поузданости података (инпута) коришћених у одређивању фер вредности:</a:t>
            </a:r>
            <a:endParaRPr lang="en-US" dirty="0"/>
          </a:p>
          <a:p>
            <a:pPr lvl="1"/>
            <a:r>
              <a:rPr lang="sr-Cyrl-RS" dirty="0"/>
              <a:t>Ниво 1 – Овај ниво подразумева коришћење котираних цена на активним тржиштима за идентична средства или обавезе. Котиране цене морају бити доступне на дан вредновања без икаквих корекција. Овај ниво сматра се најпоузданијим, јер се базира на директно доступним тржишним подацима.</a:t>
            </a:r>
          </a:p>
          <a:p>
            <a:pPr lvl="1"/>
            <a:r>
              <a:rPr lang="sr-Cyrl-RS" dirty="0"/>
              <a:t>Ниво 2 – Овај ниво користи се када нису котиране цене на активним тржиштима за идентична средства или обавезе, али су примењиви и заснивају се на сличним подацима. Пример су кориговане цене за слична средства на активним тржиштима или некориговане цене за идентична средства на мање активним тржиштима. Ниво 2 има умерен ниво поузданости.</a:t>
            </a:r>
          </a:p>
          <a:p>
            <a:pPr lvl="1"/>
            <a:r>
              <a:rPr lang="sr-Cyrl-RS" dirty="0"/>
              <a:t>Ниво 3 – Овај ниво користи податке засноване на интерним проценама и претпоставкама менаџмента када тржишни подаци нису доступни, а често укључују компликоване моделирања или пројекције. Ниво 3 је најмање поуздан, али је неопходан за вредновање средстава која немају активно тржиште.</a:t>
            </a:r>
            <a:endParaRPr lang="en-US" dirty="0"/>
          </a:p>
          <a:p>
            <a:endParaRPr lang="en-US" dirty="0"/>
          </a:p>
        </p:txBody>
      </p:sp>
    </p:spTree>
    <p:extLst>
      <p:ext uri="{BB962C8B-B14F-4D97-AF65-F5344CB8AC3E}">
        <p14:creationId xmlns:p14="http://schemas.microsoft.com/office/powerpoint/2010/main" val="238881293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04BF4-F732-C9CE-1916-F37AECF33DB0}"/>
              </a:ext>
            </a:extLst>
          </p:cNvPr>
          <p:cNvSpPr>
            <a:spLocks noGrp="1"/>
          </p:cNvSpPr>
          <p:nvPr>
            <p:ph type="title"/>
          </p:nvPr>
        </p:nvSpPr>
        <p:spPr>
          <a:xfrm>
            <a:off x="838200" y="365125"/>
            <a:ext cx="10515600" cy="1325563"/>
          </a:xfrm>
        </p:spPr>
        <p:txBody>
          <a:bodyPr/>
          <a:lstStyle/>
          <a:p>
            <a:r>
              <a:rPr lang="sr-Cyrl-RS" dirty="0"/>
              <a:t>Начело материјалности</a:t>
            </a:r>
            <a:endParaRPr lang="en-US" dirty="0"/>
          </a:p>
        </p:txBody>
      </p:sp>
      <p:sp>
        <p:nvSpPr>
          <p:cNvPr id="3" name="Content Placeholder 2">
            <a:extLst>
              <a:ext uri="{FF2B5EF4-FFF2-40B4-BE49-F238E27FC236}">
                <a16:creationId xmlns:a16="http://schemas.microsoft.com/office/drawing/2014/main" id="{92116F3C-89E3-BC16-DE60-9579EE90ED0F}"/>
              </a:ext>
            </a:extLst>
          </p:cNvPr>
          <p:cNvSpPr>
            <a:spLocks noGrp="1"/>
          </p:cNvSpPr>
          <p:nvPr>
            <p:ph idx="1"/>
          </p:nvPr>
        </p:nvSpPr>
        <p:spPr>
          <a:xfrm>
            <a:off x="838200" y="1825625"/>
            <a:ext cx="10515600" cy="4351338"/>
          </a:xfrm>
        </p:spPr>
        <p:txBody>
          <a:bodyPr/>
          <a:lstStyle/>
          <a:p>
            <a:r>
              <a:rPr lang="sr-Cyrl-RS" dirty="0"/>
              <a:t>Информација се сматра материјалном ако би њено изостављање или погрешно приказивање могло утицати на економске одлуке корисника. МРС захтева да се у финансијским извештајима укључе само материјалне информације. </a:t>
            </a:r>
          </a:p>
          <a:p>
            <a:r>
              <a:rPr lang="sr-Cyrl-RS" dirty="0"/>
              <a:t>Ово начело подразумева да трансакције које укључују безначајне износе новца не треба да се евидентирају. </a:t>
            </a:r>
          </a:p>
          <a:p>
            <a:r>
              <a:rPr lang="sr-Cyrl-RS" dirty="0"/>
              <a:t>На пример, није потребно евидентирати амортизацију јефтине канте за отпатке или преосталих спајалица на крају године које ће се користити у наредној години. </a:t>
            </a:r>
            <a:endParaRPr lang="en-US" dirty="0"/>
          </a:p>
          <a:p>
            <a:endParaRPr lang="en-US" dirty="0"/>
          </a:p>
        </p:txBody>
      </p:sp>
    </p:spTree>
    <p:extLst>
      <p:ext uri="{BB962C8B-B14F-4D97-AF65-F5344CB8AC3E}">
        <p14:creationId xmlns:p14="http://schemas.microsoft.com/office/powerpoint/2010/main" val="313963308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2E8CC-F9CB-591F-CA65-9C8B2954EA67}"/>
              </a:ext>
            </a:extLst>
          </p:cNvPr>
          <p:cNvSpPr>
            <a:spLocks noGrp="1"/>
          </p:cNvSpPr>
          <p:nvPr>
            <p:ph type="title"/>
          </p:nvPr>
        </p:nvSpPr>
        <p:spPr>
          <a:xfrm>
            <a:off x="838200" y="365125"/>
            <a:ext cx="10515600" cy="1325563"/>
          </a:xfrm>
        </p:spPr>
        <p:txBody>
          <a:bodyPr/>
          <a:lstStyle/>
          <a:p>
            <a:r>
              <a:rPr lang="sr-Cyrl-RS" dirty="0"/>
              <a:t>Начело обрачунске основе</a:t>
            </a:r>
            <a:endParaRPr lang="en-US" dirty="0"/>
          </a:p>
        </p:txBody>
      </p:sp>
      <p:sp>
        <p:nvSpPr>
          <p:cNvPr id="3" name="Content Placeholder 2">
            <a:extLst>
              <a:ext uri="{FF2B5EF4-FFF2-40B4-BE49-F238E27FC236}">
                <a16:creationId xmlns:a16="http://schemas.microsoft.com/office/drawing/2014/main" id="{2009E0F4-AF08-C024-E1F9-19971712F9AE}"/>
              </a:ext>
            </a:extLst>
          </p:cNvPr>
          <p:cNvSpPr>
            <a:spLocks noGrp="1"/>
          </p:cNvSpPr>
          <p:nvPr>
            <p:ph idx="1"/>
          </p:nvPr>
        </p:nvSpPr>
        <p:spPr>
          <a:xfrm>
            <a:off x="838200" y="1825625"/>
            <a:ext cx="10515600" cy="4351338"/>
          </a:xfrm>
        </p:spPr>
        <p:txBody>
          <a:bodyPr>
            <a:normAutofit fontScale="92500" lnSpcReduction="10000"/>
          </a:bodyPr>
          <a:lstStyle/>
          <a:p>
            <a:r>
              <a:rPr lang="sr-Cyrl-RS" dirty="0"/>
              <a:t>МРС захтева да се финансијски извештаји припремају по основу настанка пословног догађаја, што значи да се трансакције евидентирају када се догоде, а не када је новац примљен или плаћен. </a:t>
            </a:r>
          </a:p>
          <a:p>
            <a:r>
              <a:rPr lang="sr-Cyrl-RS" dirty="0"/>
              <a:t>Овај приступ пружа прецизнију слику о финансијском положају и учинку компаније током времена.</a:t>
            </a:r>
            <a:endParaRPr lang="en-US" dirty="0"/>
          </a:p>
          <a:p>
            <a:r>
              <a:rPr lang="sr-Cyrl-RS" dirty="0"/>
              <a:t>Пример рачуноводства на обрачунској основи је када предузеће пружи услуге клијенту у децембру, али не добије уплату до јануара наредне године. Према обрачунској основи, компанија ће евидентирати приход у децембру, када је услуга извршена, иако готовина није примљена до јануара. </a:t>
            </a:r>
          </a:p>
          <a:p>
            <a:r>
              <a:rPr lang="sr-Cyrl-RS" dirty="0"/>
              <a:t>Обрачунска метода је једини рачуноводствени метод који је у складу са одредбама МСФИ и Закона о рачуноводству.</a:t>
            </a:r>
            <a:endParaRPr lang="en-US" dirty="0"/>
          </a:p>
        </p:txBody>
      </p:sp>
    </p:spTree>
    <p:extLst>
      <p:ext uri="{BB962C8B-B14F-4D97-AF65-F5344CB8AC3E}">
        <p14:creationId xmlns:p14="http://schemas.microsoft.com/office/powerpoint/2010/main" val="153994203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7912DA-EC6E-87C5-5AEC-45BC63AF6174}"/>
              </a:ext>
            </a:extLst>
          </p:cNvPr>
          <p:cNvSpPr>
            <a:spLocks noGrp="1"/>
          </p:cNvSpPr>
          <p:nvPr>
            <p:ph type="body" sz="quarter" idx="10"/>
          </p:nvPr>
        </p:nvSpPr>
        <p:spPr>
          <a:xfrm>
            <a:off x="875093" y="1091414"/>
            <a:ext cx="5732462" cy="1089529"/>
          </a:xfrm>
        </p:spPr>
        <p:txBody>
          <a:bodyPr/>
          <a:lstStyle/>
          <a:p>
            <a:r>
              <a:rPr lang="sr-Cyrl-RS" dirty="0"/>
              <a:t>Финансијски извештаји</a:t>
            </a:r>
            <a:endParaRPr lang="en-GB" dirty="0"/>
          </a:p>
        </p:txBody>
      </p:sp>
      <p:sp>
        <p:nvSpPr>
          <p:cNvPr id="3" name="Text Placeholder 2">
            <a:extLst>
              <a:ext uri="{FF2B5EF4-FFF2-40B4-BE49-F238E27FC236}">
                <a16:creationId xmlns:a16="http://schemas.microsoft.com/office/drawing/2014/main" id="{B6702503-BBD0-5EC7-C71A-F9386B809154}"/>
              </a:ext>
            </a:extLst>
          </p:cNvPr>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165729823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DDF33-6B1A-4709-8591-726AA64D5218}"/>
              </a:ext>
            </a:extLst>
          </p:cNvPr>
          <p:cNvSpPr>
            <a:spLocks noGrp="1"/>
          </p:cNvSpPr>
          <p:nvPr>
            <p:ph type="title"/>
          </p:nvPr>
        </p:nvSpPr>
        <p:spPr>
          <a:xfrm>
            <a:off x="838200" y="365125"/>
            <a:ext cx="10515600" cy="1325563"/>
          </a:xfrm>
        </p:spPr>
        <p:txBody>
          <a:bodyPr/>
          <a:lstStyle/>
          <a:p>
            <a:r>
              <a:rPr lang="sr-Cyrl-RS" dirty="0"/>
              <a:t>Финансијско извештавање</a:t>
            </a:r>
            <a:endParaRPr lang="en-GB" dirty="0"/>
          </a:p>
        </p:txBody>
      </p:sp>
      <p:sp>
        <p:nvSpPr>
          <p:cNvPr id="3" name="Content Placeholder 2">
            <a:extLst>
              <a:ext uri="{FF2B5EF4-FFF2-40B4-BE49-F238E27FC236}">
                <a16:creationId xmlns:a16="http://schemas.microsoft.com/office/drawing/2014/main" id="{B1517C20-245E-4DE0-828B-7CDE5F4C24AD}"/>
              </a:ext>
            </a:extLst>
          </p:cNvPr>
          <p:cNvSpPr>
            <a:spLocks noGrp="1"/>
          </p:cNvSpPr>
          <p:nvPr>
            <p:ph idx="1"/>
          </p:nvPr>
        </p:nvSpPr>
        <p:spPr>
          <a:xfrm>
            <a:off x="838200" y="1825625"/>
            <a:ext cx="10515600" cy="4351338"/>
          </a:xfrm>
        </p:spPr>
        <p:txBody>
          <a:bodyPr>
            <a:normAutofit fontScale="92500" lnSpcReduction="20000"/>
          </a:bodyPr>
          <a:lstStyle/>
          <a:p>
            <a:r>
              <a:rPr lang="sr-Cyrl-RS" dirty="0"/>
              <a:t>Пружање финансијских информација екстерним корисницима представља финансијско извештавање. Ово извештавање се углавном реализује давањем финансијских информација опште намене у виду сета финансијских извештаја.</a:t>
            </a:r>
          </a:p>
          <a:p>
            <a:r>
              <a:rPr lang="sr-Cyrl-RS" dirty="0"/>
              <a:t>Извештавање путем финансијских извештаја предвиђа:</a:t>
            </a:r>
          </a:p>
          <a:p>
            <a:pPr lvl="1"/>
            <a:r>
              <a:rPr lang="sr-Cyrl-RS" dirty="0"/>
              <a:t>Обавезу састављања извештаја</a:t>
            </a:r>
          </a:p>
          <a:p>
            <a:pPr lvl="1"/>
            <a:r>
              <a:rPr lang="sr-Cyrl-RS" dirty="0"/>
              <a:t>Рокове за извештавање</a:t>
            </a:r>
          </a:p>
          <a:p>
            <a:pPr lvl="1"/>
            <a:r>
              <a:rPr lang="sr-Cyrl-RS" dirty="0"/>
              <a:t>Врсте (консолидовани финансијски извештаји)</a:t>
            </a:r>
          </a:p>
          <a:p>
            <a:pPr lvl="1"/>
            <a:r>
              <a:rPr lang="sr-Cyrl-RS" dirty="0"/>
              <a:t>Садржај финансијских извештаја:</a:t>
            </a:r>
          </a:p>
          <a:p>
            <a:pPr lvl="2"/>
            <a:r>
              <a:rPr lang="sr-Cyrl-RS" dirty="0"/>
              <a:t>Биланс стања</a:t>
            </a:r>
          </a:p>
          <a:p>
            <a:pPr lvl="2"/>
            <a:r>
              <a:rPr lang="sr-Cyrl-RS" dirty="0"/>
              <a:t>Биланс успеха</a:t>
            </a:r>
          </a:p>
          <a:p>
            <a:pPr lvl="2"/>
            <a:r>
              <a:rPr lang="sr-Cyrl-RS" dirty="0"/>
              <a:t>Извештај о токовима готовине</a:t>
            </a:r>
          </a:p>
          <a:p>
            <a:pPr lvl="2"/>
            <a:r>
              <a:rPr lang="sr-Cyrl-RS" dirty="0"/>
              <a:t>Извештај о променама на капиталу</a:t>
            </a:r>
          </a:p>
          <a:p>
            <a:pPr lvl="2"/>
            <a:r>
              <a:rPr lang="sr-Cyrl-RS" dirty="0"/>
              <a:t>Напомене</a:t>
            </a:r>
          </a:p>
          <a:p>
            <a:pPr lvl="1"/>
            <a:endParaRPr lang="en-GB" dirty="0"/>
          </a:p>
        </p:txBody>
      </p:sp>
    </p:spTree>
    <p:extLst>
      <p:ext uri="{BB962C8B-B14F-4D97-AF65-F5344CB8AC3E}">
        <p14:creationId xmlns:p14="http://schemas.microsoft.com/office/powerpoint/2010/main" val="208144867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60334-FE3F-4E9B-A187-74BD086E2BBA}"/>
              </a:ext>
            </a:extLst>
          </p:cNvPr>
          <p:cNvSpPr>
            <a:spLocks noGrp="1"/>
          </p:cNvSpPr>
          <p:nvPr>
            <p:ph type="title"/>
          </p:nvPr>
        </p:nvSpPr>
        <p:spPr/>
        <p:txBody>
          <a:bodyPr/>
          <a:lstStyle/>
          <a:p>
            <a:r>
              <a:rPr lang="sr-Cyrl-RS" dirty="0"/>
              <a:t>Редовни финансијски извештаји</a:t>
            </a:r>
            <a:endParaRPr lang="en-GB" dirty="0"/>
          </a:p>
        </p:txBody>
      </p:sp>
      <p:sp>
        <p:nvSpPr>
          <p:cNvPr id="3" name="Content Placeholder 2">
            <a:extLst>
              <a:ext uri="{FF2B5EF4-FFF2-40B4-BE49-F238E27FC236}">
                <a16:creationId xmlns:a16="http://schemas.microsoft.com/office/drawing/2014/main" id="{E8065320-F0FA-49D7-9CB6-3B37948B8F34}"/>
              </a:ext>
            </a:extLst>
          </p:cNvPr>
          <p:cNvSpPr>
            <a:spLocks noGrp="1"/>
          </p:cNvSpPr>
          <p:nvPr>
            <p:ph idx="1"/>
          </p:nvPr>
        </p:nvSpPr>
        <p:spPr/>
        <p:txBody>
          <a:bodyPr>
            <a:normAutofit fontScale="85000" lnSpcReduction="20000"/>
          </a:bodyPr>
          <a:lstStyle/>
          <a:p>
            <a:r>
              <a:rPr lang="sr-Cyrl-RS" b="1" dirty="0"/>
              <a:t>Биланс стања</a:t>
            </a:r>
            <a:r>
              <a:rPr lang="sr-Cyrl-RS" dirty="0"/>
              <a:t>, који приказује финансијски положај предузећа на одређени датум (најчешће на крају године) и то имовину којом предузеће располаже, обавезе које има и власнички капитал</a:t>
            </a:r>
          </a:p>
          <a:p>
            <a:r>
              <a:rPr lang="sr-Cyrl-RS" b="1" dirty="0"/>
              <a:t>Биланс успеха </a:t>
            </a:r>
            <a:r>
              <a:rPr lang="sr-Cyrl-RS" dirty="0"/>
              <a:t>или</a:t>
            </a:r>
            <a:r>
              <a:rPr lang="sr-Cyrl-RS" b="1" dirty="0"/>
              <a:t> Рачун добитка и губитка,</a:t>
            </a:r>
            <a:r>
              <a:rPr lang="sr-Cyrl-RS" dirty="0"/>
              <a:t> који приказује профитабилност предузећа у току одређеног временског периода (најчешће годину дана)</a:t>
            </a:r>
          </a:p>
          <a:p>
            <a:r>
              <a:rPr lang="sr-Cyrl-RS" b="1" dirty="0"/>
              <a:t>Извештај о власничком капиталу</a:t>
            </a:r>
            <a:r>
              <a:rPr lang="sr-Cyrl-RS" dirty="0"/>
              <a:t>, који објашњава износ, структуру и одређене промене у износу капитала предузећа</a:t>
            </a:r>
          </a:p>
          <a:p>
            <a:r>
              <a:rPr lang="sr-Cyrl-RS" b="1" dirty="0"/>
              <a:t>Извештај о новчаним токовима</a:t>
            </a:r>
            <a:r>
              <a:rPr lang="sr-Cyrl-RS" dirty="0"/>
              <a:t>, који обухвата новчана примања и новчана издавања предузећа за временски период за који је састављен и Биланс успеха.</a:t>
            </a:r>
          </a:p>
          <a:p>
            <a:r>
              <a:rPr lang="sr-Cyrl-RS" dirty="0"/>
              <a:t>Осим тога, </a:t>
            </a:r>
            <a:r>
              <a:rPr lang="sr-Cyrl-RS" b="1" dirty="0"/>
              <a:t>комплетан сет финансијских извештаја укључује и додатне информације – Напомене које су корисне у интерпретацији финансијских извештаја.</a:t>
            </a:r>
            <a:endParaRPr lang="en-GB" b="1" dirty="0"/>
          </a:p>
        </p:txBody>
      </p:sp>
    </p:spTree>
    <p:extLst>
      <p:ext uri="{BB962C8B-B14F-4D97-AF65-F5344CB8AC3E}">
        <p14:creationId xmlns:p14="http://schemas.microsoft.com/office/powerpoint/2010/main" val="182909837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A6467-1DA7-AF08-DA90-9D07E231D1C7}"/>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DF351DC3-3FA2-13C3-CCD5-1D34A89172AB}"/>
              </a:ext>
            </a:extLst>
          </p:cNvPr>
          <p:cNvSpPr>
            <a:spLocks noGrp="1"/>
          </p:cNvSpPr>
          <p:nvPr>
            <p:ph idx="1"/>
          </p:nvPr>
        </p:nvSpPr>
        <p:spPr/>
        <p:txBody>
          <a:bodyPr/>
          <a:lstStyle/>
          <a:p>
            <a:pPr marL="0" indent="0">
              <a:buNone/>
            </a:pPr>
            <a:endParaRPr lang="en-GB" dirty="0"/>
          </a:p>
          <a:p>
            <a:pPr marL="0" indent="0">
              <a:buNone/>
            </a:pPr>
            <a:endParaRPr lang="en-GB" dirty="0"/>
          </a:p>
          <a:p>
            <a:pPr marL="0" indent="0" algn="ctr">
              <a:buNone/>
            </a:pPr>
            <a:r>
              <a:rPr lang="sr-Cyrl-RS" sz="3200" dirty="0"/>
              <a:t>Да ли можете да наведете још један редовни финансијски извештај и коме се доставља</a:t>
            </a:r>
            <a:r>
              <a:rPr lang="en-GB" sz="3200" dirty="0"/>
              <a:t>?</a:t>
            </a:r>
            <a:endParaRPr lang="sr-Cyrl-RS" sz="3200" dirty="0"/>
          </a:p>
        </p:txBody>
      </p:sp>
    </p:spTree>
    <p:extLst>
      <p:ext uri="{BB962C8B-B14F-4D97-AF65-F5344CB8AC3E}">
        <p14:creationId xmlns:p14="http://schemas.microsoft.com/office/powerpoint/2010/main" val="290603248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C837B-2F1E-8037-810C-F5BA925BC28A}"/>
              </a:ext>
            </a:extLst>
          </p:cNvPr>
          <p:cNvSpPr>
            <a:spLocks noGrp="1"/>
          </p:cNvSpPr>
          <p:nvPr>
            <p:ph type="title"/>
          </p:nvPr>
        </p:nvSpPr>
        <p:spPr>
          <a:xfrm>
            <a:off x="838200" y="365125"/>
            <a:ext cx="10515600" cy="1325563"/>
          </a:xfrm>
        </p:spPr>
        <p:txBody>
          <a:bodyPr/>
          <a:lstStyle/>
          <a:p>
            <a:r>
              <a:rPr lang="sr-Cyrl-RS" dirty="0"/>
              <a:t>Специјални биланси</a:t>
            </a:r>
            <a:endParaRPr lang="en-US" dirty="0"/>
          </a:p>
        </p:txBody>
      </p:sp>
      <p:sp>
        <p:nvSpPr>
          <p:cNvPr id="3" name="Content Placeholder 2">
            <a:extLst>
              <a:ext uri="{FF2B5EF4-FFF2-40B4-BE49-F238E27FC236}">
                <a16:creationId xmlns:a16="http://schemas.microsoft.com/office/drawing/2014/main" id="{7293D494-1A15-0115-76CE-645CC219E6B3}"/>
              </a:ext>
            </a:extLst>
          </p:cNvPr>
          <p:cNvSpPr>
            <a:spLocks noGrp="1"/>
          </p:cNvSpPr>
          <p:nvPr>
            <p:ph idx="1"/>
          </p:nvPr>
        </p:nvSpPr>
        <p:spPr>
          <a:xfrm>
            <a:off x="838200" y="1825625"/>
            <a:ext cx="10515600" cy="4351338"/>
          </a:xfrm>
        </p:spPr>
        <p:txBody>
          <a:bodyPr>
            <a:normAutofit/>
          </a:bodyPr>
          <a:lstStyle/>
          <a:p>
            <a:r>
              <a:rPr lang="sr-Cyrl-RS" dirty="0"/>
              <a:t>Специјални биланси: Поред редовних финансијских извештаја постоје и специјални биланси. </a:t>
            </a:r>
          </a:p>
          <a:p>
            <a:pPr lvl="1"/>
            <a:r>
              <a:rPr lang="sr-Cyrl-RS" dirty="0"/>
              <a:t>Специјални биланси се састављају у специфичним ситуацијама и са посебним наменама, као што су реструктурирање, ликвидација, спајање или преузимање предузећа. </a:t>
            </a:r>
            <a:endParaRPr lang="en-US" dirty="0"/>
          </a:p>
          <a:p>
            <a:r>
              <a:rPr lang="sr-Cyrl-RS" b="1" dirty="0"/>
              <a:t>Стечајни биланс је специјални финансијски извештај који саставља стечајни управник у поступку стечаја, а његова обавеза је да овај биланс састави на основу инвентара предузећа. </a:t>
            </a:r>
          </a:p>
          <a:p>
            <a:pPr lvl="1"/>
            <a:r>
              <a:rPr lang="sr-Cyrl-RS" dirty="0"/>
              <a:t>У стечајном билансу се врши другачија класификација имовине и обавеза него у редовним билансима, како би се на што бољи начин приказала стварна финансијска ситуација предузећа у стечају. </a:t>
            </a:r>
            <a:endParaRPr lang="en-US" dirty="0"/>
          </a:p>
          <a:p>
            <a:endParaRPr lang="en-US" dirty="0"/>
          </a:p>
        </p:txBody>
      </p:sp>
    </p:spTree>
    <p:extLst>
      <p:ext uri="{BB962C8B-B14F-4D97-AF65-F5344CB8AC3E}">
        <p14:creationId xmlns:p14="http://schemas.microsoft.com/office/powerpoint/2010/main" val="34300235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826B856-5701-04B8-24CD-D95D539F5DE4}"/>
              </a:ext>
            </a:extLst>
          </p:cNvPr>
          <p:cNvSpPr>
            <a:spLocks noGrp="1"/>
          </p:cNvSpPr>
          <p:nvPr>
            <p:ph type="title"/>
          </p:nvPr>
        </p:nvSpPr>
        <p:spPr/>
        <p:txBody>
          <a:bodyPr/>
          <a:lstStyle/>
          <a:p>
            <a:r>
              <a:rPr lang="sr-Cyrl-RS" dirty="0"/>
              <a:t>Консолидовани финансијски извештаји</a:t>
            </a:r>
            <a:endParaRPr lang="en-US" dirty="0"/>
          </a:p>
        </p:txBody>
      </p:sp>
      <p:sp>
        <p:nvSpPr>
          <p:cNvPr id="3" name="Content Placeholder 2">
            <a:extLst>
              <a:ext uri="{FF2B5EF4-FFF2-40B4-BE49-F238E27FC236}">
                <a16:creationId xmlns:a16="http://schemas.microsoft.com/office/drawing/2014/main" id="{58FB1071-E7F2-7557-91B1-3E0730163DB6}"/>
              </a:ext>
            </a:extLst>
          </p:cNvPr>
          <p:cNvSpPr>
            <a:spLocks noGrp="1"/>
          </p:cNvSpPr>
          <p:nvPr>
            <p:ph idx="1"/>
          </p:nvPr>
        </p:nvSpPr>
        <p:spPr>
          <a:xfrm>
            <a:off x="838200" y="1825625"/>
            <a:ext cx="10515600" cy="4351338"/>
          </a:xfrm>
        </p:spPr>
        <p:txBody>
          <a:bodyPr>
            <a:normAutofit lnSpcReduction="10000"/>
          </a:bodyPr>
          <a:lstStyle/>
          <a:p>
            <a:r>
              <a:rPr lang="sr-Cyrl-RS" b="1" dirty="0"/>
              <a:t>Консолидовање </a:t>
            </a:r>
            <a:r>
              <a:rPr lang="sr-Cyrl-RS" dirty="0"/>
              <a:t>финансијских извештаја подразумева састављање биланса, који обухватају све повезане компаније у оквиру једне групе. </a:t>
            </a:r>
          </a:p>
          <a:p>
            <a:pPr lvl="1"/>
            <a:r>
              <a:rPr lang="sr-Cyrl-RS" dirty="0"/>
              <a:t>Основа за њихово састављање су заједнички биланси свих предузећа која припадају групи, али је неопходно из ових биланса искључити (консолидовати) све интерне ставке. </a:t>
            </a:r>
            <a:endParaRPr lang="en-US" dirty="0"/>
          </a:p>
          <a:p>
            <a:r>
              <a:rPr lang="sr-Cyrl-RS" dirty="0"/>
              <a:t>Консолидација подразумева да се </a:t>
            </a:r>
            <a:r>
              <a:rPr lang="sr-Cyrl-RS" dirty="0">
                <a:solidFill>
                  <a:srgbClr val="FF0000"/>
                </a:solidFill>
              </a:rPr>
              <a:t>интерна учешћа, интерна потраживања и обавезе</a:t>
            </a:r>
            <a:r>
              <a:rPr lang="sr-Cyrl-RS" dirty="0"/>
              <a:t>, </a:t>
            </a:r>
            <a:r>
              <a:rPr lang="sr-Cyrl-RS" dirty="0">
                <a:solidFill>
                  <a:srgbClr val="FF0000"/>
                </a:solidFill>
              </a:rPr>
              <a:t>као и интерни приходи и расходи </a:t>
            </a:r>
            <a:r>
              <a:rPr lang="sr-Cyrl-RS" dirty="0"/>
              <a:t>међу повезаним предузећима елиминишу. </a:t>
            </a:r>
          </a:p>
          <a:p>
            <a:pPr lvl="1"/>
            <a:r>
              <a:rPr lang="sr-Cyrl-RS" dirty="0"/>
              <a:t>На тај начин, консолидовани биланс пружа реалну и уједначену слику финансијског стања и пословних резултата групе, без дуплирања и утицаја трансакција које се одвијају унутар групе.</a:t>
            </a:r>
            <a:endParaRPr lang="en-US" dirty="0"/>
          </a:p>
          <a:p>
            <a:endParaRPr lang="en-US" dirty="0"/>
          </a:p>
        </p:txBody>
      </p:sp>
    </p:spTree>
    <p:extLst>
      <p:ext uri="{BB962C8B-B14F-4D97-AF65-F5344CB8AC3E}">
        <p14:creationId xmlns:p14="http://schemas.microsoft.com/office/powerpoint/2010/main" val="348564917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4C2A6-A3CA-4E66-9857-835FB06174FF}"/>
              </a:ext>
            </a:extLst>
          </p:cNvPr>
          <p:cNvSpPr>
            <a:spLocks noGrp="1"/>
          </p:cNvSpPr>
          <p:nvPr>
            <p:ph type="title"/>
          </p:nvPr>
        </p:nvSpPr>
        <p:spPr/>
        <p:txBody>
          <a:bodyPr/>
          <a:lstStyle/>
          <a:p>
            <a:r>
              <a:rPr lang="sr-Cyrl-RS" dirty="0"/>
              <a:t>Корисници</a:t>
            </a:r>
            <a:endParaRPr lang="en-GB" dirty="0"/>
          </a:p>
        </p:txBody>
      </p:sp>
      <p:sp>
        <p:nvSpPr>
          <p:cNvPr id="3" name="Content Placeholder 2">
            <a:extLst>
              <a:ext uri="{FF2B5EF4-FFF2-40B4-BE49-F238E27FC236}">
                <a16:creationId xmlns:a16="http://schemas.microsoft.com/office/drawing/2014/main" id="{88E448FD-93AB-4C34-BE7D-9E03F2C808D7}"/>
              </a:ext>
            </a:extLst>
          </p:cNvPr>
          <p:cNvSpPr>
            <a:spLocks noGrp="1"/>
          </p:cNvSpPr>
          <p:nvPr>
            <p:ph idx="1"/>
          </p:nvPr>
        </p:nvSpPr>
        <p:spPr/>
        <p:txBody>
          <a:bodyPr/>
          <a:lstStyle/>
          <a:p>
            <a:r>
              <a:rPr lang="sr-Cyrl-RS" dirty="0"/>
              <a:t>Интерни </a:t>
            </a:r>
          </a:p>
          <a:p>
            <a:pPr lvl="1"/>
            <a:r>
              <a:rPr lang="sr-Latn-RS" dirty="0"/>
              <a:t>B</a:t>
            </a:r>
            <a:r>
              <a:rPr lang="sr-Cyrl-RS" dirty="0" err="1"/>
              <a:t>ласници</a:t>
            </a:r>
            <a:r>
              <a:rPr lang="sr-Cyrl-RS" dirty="0"/>
              <a:t> капитала</a:t>
            </a:r>
          </a:p>
          <a:p>
            <a:pPr lvl="1"/>
            <a:r>
              <a:rPr lang="sr-Cyrl-RS" dirty="0"/>
              <a:t>Органи управљања</a:t>
            </a:r>
          </a:p>
          <a:p>
            <a:pPr lvl="1"/>
            <a:r>
              <a:rPr lang="sr-Cyrl-RS" dirty="0"/>
              <a:t>Стучне службе предузећа</a:t>
            </a:r>
          </a:p>
          <a:p>
            <a:r>
              <a:rPr lang="sr-Cyrl-RS" dirty="0"/>
              <a:t>Екстерни </a:t>
            </a:r>
          </a:p>
          <a:p>
            <a:pPr lvl="1"/>
            <a:r>
              <a:rPr lang="sr-Cyrl-RS" dirty="0"/>
              <a:t>Државни органи (пореска управа, статистика)</a:t>
            </a:r>
          </a:p>
          <a:p>
            <a:pPr lvl="1"/>
            <a:r>
              <a:rPr lang="sr-Cyrl-RS" dirty="0"/>
              <a:t>Инвеститори</a:t>
            </a:r>
          </a:p>
          <a:p>
            <a:pPr lvl="1"/>
            <a:r>
              <a:rPr lang="sr-Cyrl-RS" dirty="0"/>
              <a:t>Пословне банке</a:t>
            </a:r>
          </a:p>
          <a:p>
            <a:pPr lvl="1"/>
            <a:r>
              <a:rPr lang="sr-Cyrl-RS" dirty="0"/>
              <a:t>Добављачи</a:t>
            </a:r>
            <a:endParaRPr lang="en-GB" dirty="0"/>
          </a:p>
        </p:txBody>
      </p:sp>
    </p:spTree>
    <p:extLst>
      <p:ext uri="{BB962C8B-B14F-4D97-AF65-F5344CB8AC3E}">
        <p14:creationId xmlns:p14="http://schemas.microsoft.com/office/powerpoint/2010/main" val="938172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3EF61-C9AE-6782-CE92-FD9DCABD07FC}"/>
              </a:ext>
            </a:extLst>
          </p:cNvPr>
          <p:cNvSpPr>
            <a:spLocks noGrp="1"/>
          </p:cNvSpPr>
          <p:nvPr>
            <p:ph type="title"/>
          </p:nvPr>
        </p:nvSpPr>
        <p:spPr/>
        <p:txBody>
          <a:bodyPr/>
          <a:lstStyle/>
          <a:p>
            <a:r>
              <a:rPr lang="sr-Cyrl-RS" dirty="0"/>
              <a:t>Књиговодство и рачуноводство</a:t>
            </a:r>
            <a:endParaRPr lang="en-US" dirty="0"/>
          </a:p>
        </p:txBody>
      </p:sp>
      <p:sp>
        <p:nvSpPr>
          <p:cNvPr id="3" name="Content Placeholder 2">
            <a:extLst>
              <a:ext uri="{FF2B5EF4-FFF2-40B4-BE49-F238E27FC236}">
                <a16:creationId xmlns:a16="http://schemas.microsoft.com/office/drawing/2014/main" id="{9D1676D0-6678-EFAC-EFAC-EAE5D1F98B9F}"/>
              </a:ext>
            </a:extLst>
          </p:cNvPr>
          <p:cNvSpPr>
            <a:spLocks noGrp="1"/>
          </p:cNvSpPr>
          <p:nvPr>
            <p:ph idx="1"/>
          </p:nvPr>
        </p:nvSpPr>
        <p:spPr/>
        <p:txBody>
          <a:bodyPr/>
          <a:lstStyle/>
          <a:p>
            <a:r>
              <a:rPr lang="en-GB" sz="1800" b="1" dirty="0" err="1">
                <a:effectLst/>
                <a:latin typeface="Calibri" panose="020F0502020204030204" pitchFamily="34" charset="0"/>
                <a:ea typeface="Calibri" panose="020F0502020204030204" pitchFamily="34" charset="0"/>
                <a:cs typeface="Arial" panose="020B0604020202020204" pitchFamily="34" charset="0"/>
              </a:rPr>
              <a:t>Књиговодство</a:t>
            </a:r>
            <a:r>
              <a:rPr lang="en-GB" sz="1800" b="1" dirty="0">
                <a:effectLst/>
                <a:latin typeface="Calibri" panose="020F0502020204030204" pitchFamily="34" charset="0"/>
                <a:ea typeface="Calibri" panose="020F0502020204030204" pitchFamily="34" charset="0"/>
                <a:cs typeface="Arial" panose="020B0604020202020204" pitchFamily="34" charset="0"/>
              </a:rPr>
              <a:t> </a:t>
            </a:r>
            <a:r>
              <a:rPr lang="en-GB" sz="1800" b="1" dirty="0" err="1">
                <a:effectLst/>
                <a:latin typeface="Calibri" panose="020F0502020204030204" pitchFamily="34" charset="0"/>
                <a:ea typeface="Calibri" panose="020F0502020204030204" pitchFamily="34" charset="0"/>
                <a:cs typeface="Arial" panose="020B0604020202020204" pitchFamily="34" charset="0"/>
              </a:rPr>
              <a:t>је</a:t>
            </a:r>
            <a:r>
              <a:rPr lang="en-GB" sz="1800" b="1" dirty="0">
                <a:effectLst/>
                <a:latin typeface="Calibri" panose="020F0502020204030204" pitchFamily="34" charset="0"/>
                <a:ea typeface="Calibri" panose="020F0502020204030204" pitchFamily="34" charset="0"/>
                <a:cs typeface="Arial" panose="020B0604020202020204" pitchFamily="34" charset="0"/>
              </a:rPr>
              <a:t> </a:t>
            </a:r>
            <a:r>
              <a:rPr lang="en-GB" sz="1800" b="1" dirty="0" err="1">
                <a:effectLst/>
                <a:latin typeface="Calibri" panose="020F0502020204030204" pitchFamily="34" charset="0"/>
                <a:ea typeface="Calibri" panose="020F0502020204030204" pitchFamily="34" charset="0"/>
                <a:cs typeface="Arial" panose="020B0604020202020204" pitchFamily="34" charset="0"/>
              </a:rPr>
              <a:t>рачунска</a:t>
            </a:r>
            <a:r>
              <a:rPr lang="en-GB" sz="1800" b="1" dirty="0">
                <a:effectLst/>
                <a:latin typeface="Calibri" panose="020F0502020204030204" pitchFamily="34" charset="0"/>
                <a:ea typeface="Calibri" panose="020F0502020204030204" pitchFamily="34" charset="0"/>
                <a:cs typeface="Arial" panose="020B0604020202020204" pitchFamily="34" charset="0"/>
              </a:rPr>
              <a:t> </a:t>
            </a:r>
            <a:r>
              <a:rPr lang="en-GB" sz="1800" b="1" dirty="0" err="1">
                <a:effectLst/>
                <a:latin typeface="Calibri" panose="020F0502020204030204" pitchFamily="34" charset="0"/>
                <a:ea typeface="Calibri" panose="020F0502020204030204" pitchFamily="34" charset="0"/>
                <a:cs typeface="Arial" panose="020B0604020202020204" pitchFamily="34" charset="0"/>
              </a:rPr>
              <a:t>основа</a:t>
            </a:r>
            <a:r>
              <a:rPr lang="en-GB" sz="1800" b="1" dirty="0">
                <a:effectLst/>
                <a:latin typeface="Calibri" panose="020F0502020204030204" pitchFamily="34" charset="0"/>
                <a:ea typeface="Calibri" panose="020F0502020204030204" pitchFamily="34" charset="0"/>
                <a:cs typeface="Arial" panose="020B0604020202020204" pitchFamily="34" charset="0"/>
              </a:rPr>
              <a:t> </a:t>
            </a:r>
            <a:r>
              <a:rPr lang="en-GB" sz="1800" b="1" dirty="0" err="1">
                <a:effectLst/>
                <a:latin typeface="Calibri" panose="020F0502020204030204" pitchFamily="34" charset="0"/>
                <a:ea typeface="Calibri" panose="020F0502020204030204" pitchFamily="34" charset="0"/>
                <a:cs typeface="Arial" panose="020B0604020202020204" pitchFamily="34" charset="0"/>
              </a:rPr>
              <a:t>рачуноводства</a:t>
            </a:r>
            <a:r>
              <a:rPr lang="en-GB" sz="1800" b="1" dirty="0">
                <a:effectLst/>
                <a:latin typeface="Calibri" panose="020F0502020204030204" pitchFamily="34" charset="0"/>
                <a:ea typeface="Calibri" panose="020F0502020204030204" pitchFamily="34" charset="0"/>
                <a:cs typeface="Arial" panose="020B0604020202020204" pitchFamily="34" charset="0"/>
              </a:rPr>
              <a:t>.</a:t>
            </a:r>
            <a:r>
              <a:rPr lang="en-GB" sz="1800" dirty="0">
                <a:effectLst/>
                <a:latin typeface="Calibri" panose="020F0502020204030204" pitchFamily="34" charset="0"/>
                <a:ea typeface="Calibri" panose="020F0502020204030204" pitchFamily="34" charset="0"/>
                <a:cs typeface="Arial" panose="020B0604020202020204" pitchFamily="34" charset="0"/>
              </a:rPr>
              <a:t> </a:t>
            </a:r>
            <a:endParaRPr lang="sr-Cyrl-RS" sz="1800" dirty="0">
              <a:effectLst/>
              <a:latin typeface="Calibri" panose="020F0502020204030204" pitchFamily="34" charset="0"/>
              <a:ea typeface="Calibri" panose="020F0502020204030204" pitchFamily="34" charset="0"/>
              <a:cs typeface="Arial" panose="020B0604020202020204" pitchFamily="34" charset="0"/>
            </a:endParaRPr>
          </a:p>
          <a:p>
            <a:r>
              <a:rPr lang="en-GB" sz="1800" dirty="0" err="1">
                <a:effectLst/>
                <a:latin typeface="Calibri" panose="020F0502020204030204" pitchFamily="34" charset="0"/>
                <a:ea typeface="Calibri" panose="020F0502020204030204" pitchFamily="34" charset="0"/>
                <a:cs typeface="Arial" panose="020B0604020202020204" pitchFamily="34" charset="0"/>
              </a:rPr>
              <a:t>Књиговодство</a:t>
            </a:r>
            <a:r>
              <a:rPr lang="en-GB" sz="1800" dirty="0">
                <a:effectLst/>
                <a:latin typeface="Calibri" panose="020F0502020204030204" pitchFamily="34" charset="0"/>
                <a:ea typeface="Calibri" panose="020F0502020204030204" pitchFamily="34" charset="0"/>
                <a:cs typeface="Arial" panose="020B0604020202020204" pitchFamily="34" charset="0"/>
              </a:rPr>
              <a:t> </a:t>
            </a:r>
            <a:r>
              <a:rPr lang="en-GB" sz="1800" dirty="0" err="1">
                <a:effectLst/>
                <a:latin typeface="Calibri" panose="020F0502020204030204" pitchFamily="34" charset="0"/>
                <a:ea typeface="Calibri" panose="020F0502020204030204" pitchFamily="34" charset="0"/>
                <a:cs typeface="Arial" panose="020B0604020202020204" pitchFamily="34" charset="0"/>
              </a:rPr>
              <a:t>је</a:t>
            </a:r>
            <a:r>
              <a:rPr lang="en-GB" sz="1800" dirty="0">
                <a:effectLst/>
                <a:latin typeface="Calibri" panose="020F0502020204030204" pitchFamily="34" charset="0"/>
                <a:ea typeface="Calibri" panose="020F0502020204030204" pitchFamily="34" charset="0"/>
                <a:cs typeface="Arial" panose="020B0604020202020204" pitchFamily="34" charset="0"/>
              </a:rPr>
              <a:t> </a:t>
            </a:r>
            <a:r>
              <a:rPr lang="en-GB" sz="1800" dirty="0" err="1">
                <a:effectLst/>
                <a:latin typeface="Calibri" panose="020F0502020204030204" pitchFamily="34" charset="0"/>
                <a:ea typeface="Calibri" panose="020F0502020204030204" pitchFamily="34" charset="0"/>
                <a:cs typeface="Arial" panose="020B0604020202020204" pitchFamily="34" charset="0"/>
              </a:rPr>
              <a:t>фокусирано</a:t>
            </a:r>
            <a:r>
              <a:rPr lang="en-GB" sz="1800" dirty="0">
                <a:effectLst/>
                <a:latin typeface="Calibri" panose="020F0502020204030204" pitchFamily="34" charset="0"/>
                <a:ea typeface="Calibri" panose="020F0502020204030204" pitchFamily="34" charset="0"/>
                <a:cs typeface="Arial" panose="020B0604020202020204" pitchFamily="34" charset="0"/>
              </a:rPr>
              <a:t> </a:t>
            </a:r>
            <a:r>
              <a:rPr lang="en-GB" sz="1800" dirty="0" err="1">
                <a:effectLst/>
                <a:latin typeface="Calibri" panose="020F0502020204030204" pitchFamily="34" charset="0"/>
                <a:ea typeface="Calibri" panose="020F0502020204030204" pitchFamily="34" charset="0"/>
                <a:cs typeface="Arial" panose="020B0604020202020204" pitchFamily="34" charset="0"/>
              </a:rPr>
              <a:t>на</a:t>
            </a:r>
            <a:r>
              <a:rPr lang="en-GB" sz="1800" dirty="0">
                <a:effectLst/>
                <a:latin typeface="Calibri" panose="020F0502020204030204" pitchFamily="34" charset="0"/>
                <a:ea typeface="Calibri" panose="020F0502020204030204" pitchFamily="34" charset="0"/>
                <a:cs typeface="Arial" panose="020B0604020202020204" pitchFamily="34" charset="0"/>
              </a:rPr>
              <a:t> </a:t>
            </a:r>
            <a:r>
              <a:rPr lang="en-GB" sz="1800" dirty="0" err="1">
                <a:effectLst/>
                <a:latin typeface="Calibri" panose="020F0502020204030204" pitchFamily="34" charset="0"/>
                <a:ea typeface="Calibri" panose="020F0502020204030204" pitchFamily="34" charset="0"/>
                <a:cs typeface="Arial" panose="020B0604020202020204" pitchFamily="34" charset="0"/>
              </a:rPr>
              <a:t>систематско</a:t>
            </a:r>
            <a:r>
              <a:rPr lang="en-GB" sz="1800" dirty="0">
                <a:effectLst/>
                <a:latin typeface="Calibri" panose="020F0502020204030204" pitchFamily="34" charset="0"/>
                <a:ea typeface="Calibri" panose="020F0502020204030204" pitchFamily="34" charset="0"/>
                <a:cs typeface="Arial" panose="020B0604020202020204" pitchFamily="34" charset="0"/>
              </a:rPr>
              <a:t> </a:t>
            </a:r>
            <a:r>
              <a:rPr lang="en-GB" sz="1800" dirty="0" err="1">
                <a:effectLst/>
                <a:latin typeface="Calibri" panose="020F0502020204030204" pitchFamily="34" charset="0"/>
                <a:ea typeface="Calibri" panose="020F0502020204030204" pitchFamily="34" charset="0"/>
                <a:cs typeface="Arial" panose="020B0604020202020204" pitchFamily="34" charset="0"/>
              </a:rPr>
              <a:t>бележење</a:t>
            </a:r>
            <a:r>
              <a:rPr lang="en-GB" sz="1800" dirty="0">
                <a:effectLst/>
                <a:latin typeface="Calibri" panose="020F0502020204030204" pitchFamily="34" charset="0"/>
                <a:ea typeface="Calibri" panose="020F0502020204030204" pitchFamily="34" charset="0"/>
                <a:cs typeface="Arial" panose="020B0604020202020204" pitchFamily="34" charset="0"/>
              </a:rPr>
              <a:t> и </a:t>
            </a:r>
            <a:r>
              <a:rPr lang="en-GB" sz="1800" dirty="0" err="1">
                <a:effectLst/>
                <a:latin typeface="Calibri" panose="020F0502020204030204" pitchFamily="34" charset="0"/>
                <a:ea typeface="Calibri" panose="020F0502020204030204" pitchFamily="34" charset="0"/>
                <a:cs typeface="Arial" panose="020B0604020202020204" pitchFamily="34" charset="0"/>
              </a:rPr>
              <a:t>евидентирање</a:t>
            </a:r>
            <a:r>
              <a:rPr lang="en-GB" sz="1800" dirty="0">
                <a:effectLst/>
                <a:latin typeface="Calibri" panose="020F0502020204030204" pitchFamily="34" charset="0"/>
                <a:ea typeface="Calibri" panose="020F0502020204030204" pitchFamily="34" charset="0"/>
                <a:cs typeface="Arial" panose="020B0604020202020204" pitchFamily="34" charset="0"/>
              </a:rPr>
              <a:t> </a:t>
            </a:r>
            <a:r>
              <a:rPr lang="en-GB" sz="1800" dirty="0" err="1">
                <a:effectLst/>
                <a:latin typeface="Calibri" panose="020F0502020204030204" pitchFamily="34" charset="0"/>
                <a:ea typeface="Calibri" panose="020F0502020204030204" pitchFamily="34" charset="0"/>
                <a:cs typeface="Arial" panose="020B0604020202020204" pitchFamily="34" charset="0"/>
              </a:rPr>
              <a:t>финансијских</a:t>
            </a:r>
            <a:r>
              <a:rPr lang="en-GB" sz="1800" dirty="0">
                <a:effectLst/>
                <a:latin typeface="Calibri" panose="020F0502020204030204" pitchFamily="34" charset="0"/>
                <a:ea typeface="Calibri" panose="020F0502020204030204" pitchFamily="34" charset="0"/>
                <a:cs typeface="Arial" panose="020B0604020202020204" pitchFamily="34" charset="0"/>
              </a:rPr>
              <a:t> </a:t>
            </a:r>
            <a:r>
              <a:rPr lang="en-GB" sz="1800" dirty="0" err="1">
                <a:effectLst/>
                <a:latin typeface="Calibri" panose="020F0502020204030204" pitchFamily="34" charset="0"/>
                <a:ea typeface="Calibri" panose="020F0502020204030204" pitchFamily="34" charset="0"/>
                <a:cs typeface="Arial" panose="020B0604020202020204" pitchFamily="34" charset="0"/>
              </a:rPr>
              <a:t>трансакција</a:t>
            </a:r>
            <a:r>
              <a:rPr lang="en-GB" sz="1800" dirty="0">
                <a:effectLst/>
                <a:latin typeface="Calibri" panose="020F0502020204030204" pitchFamily="34" charset="0"/>
                <a:ea typeface="Calibri" panose="020F0502020204030204" pitchFamily="34" charset="0"/>
                <a:cs typeface="Arial" panose="020B0604020202020204" pitchFamily="34" charset="0"/>
              </a:rPr>
              <a:t>. </a:t>
            </a:r>
            <a:endParaRPr lang="sr-Cyrl-RS" sz="1800" dirty="0">
              <a:effectLst/>
              <a:latin typeface="Calibri" panose="020F0502020204030204" pitchFamily="34" charset="0"/>
              <a:ea typeface="Calibri" panose="020F0502020204030204" pitchFamily="34" charset="0"/>
              <a:cs typeface="Arial" panose="020B0604020202020204" pitchFamily="34" charset="0"/>
            </a:endParaRPr>
          </a:p>
          <a:p>
            <a:r>
              <a:rPr lang="en-GB" sz="1800" dirty="0" err="1">
                <a:effectLst/>
                <a:latin typeface="Calibri" panose="020F0502020204030204" pitchFamily="34" charset="0"/>
                <a:ea typeface="Calibri" panose="020F0502020204030204" pitchFamily="34" charset="0"/>
                <a:cs typeface="Arial" panose="020B0604020202020204" pitchFamily="34" charset="0"/>
              </a:rPr>
              <a:t>Оно</a:t>
            </a:r>
            <a:r>
              <a:rPr lang="en-GB" sz="1800" dirty="0">
                <a:effectLst/>
                <a:latin typeface="Calibri" panose="020F0502020204030204" pitchFamily="34" charset="0"/>
                <a:ea typeface="Calibri" panose="020F0502020204030204" pitchFamily="34" charset="0"/>
                <a:cs typeface="Arial" panose="020B0604020202020204" pitchFamily="34" charset="0"/>
              </a:rPr>
              <a:t> </a:t>
            </a:r>
            <a:r>
              <a:rPr lang="en-GB" sz="1800" dirty="0" err="1">
                <a:effectLst/>
                <a:latin typeface="Calibri" panose="020F0502020204030204" pitchFamily="34" charset="0"/>
                <a:ea typeface="Calibri" panose="020F0502020204030204" pitchFamily="34" charset="0"/>
                <a:cs typeface="Arial" panose="020B0604020202020204" pitchFamily="34" charset="0"/>
              </a:rPr>
              <a:t>обухвата</a:t>
            </a:r>
            <a:r>
              <a:rPr lang="en-GB" sz="1800" dirty="0">
                <a:effectLst/>
                <a:latin typeface="Calibri" panose="020F0502020204030204" pitchFamily="34" charset="0"/>
                <a:ea typeface="Calibri" panose="020F0502020204030204" pitchFamily="34" charset="0"/>
                <a:cs typeface="Arial" panose="020B0604020202020204" pitchFamily="34" charset="0"/>
              </a:rPr>
              <a:t> </a:t>
            </a:r>
            <a:r>
              <a:rPr lang="en-GB" sz="1800" dirty="0" err="1">
                <a:effectLst/>
                <a:latin typeface="Calibri" panose="020F0502020204030204" pitchFamily="34" charset="0"/>
                <a:ea typeface="Calibri" panose="020F0502020204030204" pitchFamily="34" charset="0"/>
                <a:cs typeface="Arial" panose="020B0604020202020204" pitchFamily="34" charset="0"/>
              </a:rPr>
              <a:t>основне</a:t>
            </a:r>
            <a:r>
              <a:rPr lang="en-GB" sz="1800" dirty="0">
                <a:effectLst/>
                <a:latin typeface="Calibri" panose="020F0502020204030204" pitchFamily="34" charset="0"/>
                <a:ea typeface="Calibri" panose="020F0502020204030204" pitchFamily="34" charset="0"/>
                <a:cs typeface="Arial" panose="020B0604020202020204" pitchFamily="34" charset="0"/>
              </a:rPr>
              <a:t> </a:t>
            </a:r>
            <a:r>
              <a:rPr lang="en-GB" sz="1800" dirty="0" err="1">
                <a:effectLst/>
                <a:latin typeface="Calibri" panose="020F0502020204030204" pitchFamily="34" charset="0"/>
                <a:ea typeface="Calibri" panose="020F0502020204030204" pitchFamily="34" charset="0"/>
                <a:cs typeface="Arial" panose="020B0604020202020204" pitchFamily="34" charset="0"/>
              </a:rPr>
              <a:t>активности</a:t>
            </a:r>
            <a:r>
              <a:rPr lang="en-GB" sz="1800" dirty="0">
                <a:effectLst/>
                <a:latin typeface="Calibri" panose="020F0502020204030204" pitchFamily="34" charset="0"/>
                <a:ea typeface="Calibri" panose="020F0502020204030204" pitchFamily="34" charset="0"/>
                <a:cs typeface="Arial" panose="020B0604020202020204" pitchFamily="34" charset="0"/>
              </a:rPr>
              <a:t> </a:t>
            </a:r>
            <a:r>
              <a:rPr lang="en-GB" sz="1800" dirty="0" err="1">
                <a:effectLst/>
                <a:latin typeface="Calibri" panose="020F0502020204030204" pitchFamily="34" charset="0"/>
                <a:ea typeface="Calibri" panose="020F0502020204030204" pitchFamily="34" charset="0"/>
                <a:cs typeface="Arial" panose="020B0604020202020204" pitchFamily="34" charset="0"/>
              </a:rPr>
              <a:t>као</a:t>
            </a:r>
            <a:r>
              <a:rPr lang="en-GB" sz="1800" dirty="0">
                <a:effectLst/>
                <a:latin typeface="Calibri" panose="020F0502020204030204" pitchFamily="34" charset="0"/>
                <a:ea typeface="Calibri" panose="020F0502020204030204" pitchFamily="34" charset="0"/>
                <a:cs typeface="Arial" panose="020B0604020202020204" pitchFamily="34" charset="0"/>
              </a:rPr>
              <a:t> </a:t>
            </a:r>
            <a:r>
              <a:rPr lang="en-GB" sz="1800" dirty="0" err="1">
                <a:effectLst/>
                <a:latin typeface="Calibri" panose="020F0502020204030204" pitchFamily="34" charset="0"/>
                <a:ea typeface="Calibri" panose="020F0502020204030204" pitchFamily="34" charset="0"/>
                <a:cs typeface="Arial" panose="020B0604020202020204" pitchFamily="34" charset="0"/>
              </a:rPr>
              <a:t>што</a:t>
            </a:r>
            <a:r>
              <a:rPr lang="en-GB" sz="1800" dirty="0">
                <a:effectLst/>
                <a:latin typeface="Calibri" panose="020F0502020204030204" pitchFamily="34" charset="0"/>
                <a:ea typeface="Calibri" panose="020F0502020204030204" pitchFamily="34" charset="0"/>
                <a:cs typeface="Arial" panose="020B0604020202020204" pitchFamily="34" charset="0"/>
              </a:rPr>
              <a:t> </a:t>
            </a:r>
            <a:r>
              <a:rPr lang="en-GB" sz="1800" dirty="0" err="1">
                <a:effectLst/>
                <a:latin typeface="Calibri" panose="020F0502020204030204" pitchFamily="34" charset="0"/>
                <a:ea typeface="Calibri" panose="020F0502020204030204" pitchFamily="34" charset="0"/>
                <a:cs typeface="Arial" panose="020B0604020202020204" pitchFamily="34" charset="0"/>
              </a:rPr>
              <a:t>су</a:t>
            </a:r>
            <a:r>
              <a:rPr lang="en-GB" sz="1800" dirty="0">
                <a:effectLst/>
                <a:latin typeface="Calibri" panose="020F0502020204030204" pitchFamily="34" charset="0"/>
                <a:ea typeface="Calibri" panose="020F0502020204030204" pitchFamily="34" charset="0"/>
                <a:cs typeface="Arial" panose="020B0604020202020204" pitchFamily="34" charset="0"/>
              </a:rPr>
              <a:t> </a:t>
            </a:r>
            <a:r>
              <a:rPr lang="en-GB" sz="1800" dirty="0" err="1">
                <a:effectLst/>
                <a:latin typeface="Calibri" panose="020F0502020204030204" pitchFamily="34" charset="0"/>
                <a:ea typeface="Calibri" panose="020F0502020204030204" pitchFamily="34" charset="0"/>
                <a:cs typeface="Arial" panose="020B0604020202020204" pitchFamily="34" charset="0"/>
              </a:rPr>
              <a:t>вођење</a:t>
            </a:r>
            <a:r>
              <a:rPr lang="en-GB" sz="1800" dirty="0">
                <a:effectLst/>
                <a:latin typeface="Calibri" panose="020F0502020204030204" pitchFamily="34" charset="0"/>
                <a:ea typeface="Calibri" panose="020F0502020204030204" pitchFamily="34" charset="0"/>
                <a:cs typeface="Arial" panose="020B0604020202020204" pitchFamily="34" charset="0"/>
              </a:rPr>
              <a:t> </a:t>
            </a:r>
            <a:r>
              <a:rPr lang="en-GB" sz="1800" dirty="0" err="1">
                <a:effectLst/>
                <a:latin typeface="Calibri" panose="020F0502020204030204" pitchFamily="34" charset="0"/>
                <a:ea typeface="Calibri" panose="020F0502020204030204" pitchFamily="34" charset="0"/>
                <a:cs typeface="Arial" panose="020B0604020202020204" pitchFamily="34" charset="0"/>
              </a:rPr>
              <a:t>дневника</a:t>
            </a:r>
            <a:r>
              <a:rPr lang="en-GB" sz="1800" dirty="0">
                <a:effectLst/>
                <a:latin typeface="Calibri" panose="020F0502020204030204" pitchFamily="34" charset="0"/>
                <a:ea typeface="Calibri" panose="020F0502020204030204" pitchFamily="34" charset="0"/>
                <a:cs typeface="Arial" panose="020B0604020202020204" pitchFamily="34" charset="0"/>
              </a:rPr>
              <a:t>, </a:t>
            </a:r>
            <a:r>
              <a:rPr lang="en-GB" sz="1800" dirty="0" err="1">
                <a:effectLst/>
                <a:latin typeface="Calibri" panose="020F0502020204030204" pitchFamily="34" charset="0"/>
                <a:ea typeface="Calibri" panose="020F0502020204030204" pitchFamily="34" charset="0"/>
                <a:cs typeface="Arial" panose="020B0604020202020204" pitchFamily="34" charset="0"/>
              </a:rPr>
              <a:t>евиденција</a:t>
            </a:r>
            <a:r>
              <a:rPr lang="en-GB" sz="1800" dirty="0">
                <a:effectLst/>
                <a:latin typeface="Calibri" panose="020F0502020204030204" pitchFamily="34" charset="0"/>
                <a:ea typeface="Calibri" panose="020F0502020204030204" pitchFamily="34" charset="0"/>
                <a:cs typeface="Arial" panose="020B0604020202020204" pitchFamily="34" charset="0"/>
              </a:rPr>
              <a:t> </a:t>
            </a:r>
            <a:r>
              <a:rPr lang="en-GB" sz="1800" dirty="0" err="1">
                <a:effectLst/>
                <a:latin typeface="Calibri" panose="020F0502020204030204" pitchFamily="34" charset="0"/>
                <a:ea typeface="Calibri" panose="020F0502020204030204" pitchFamily="34" charset="0"/>
                <a:cs typeface="Arial" panose="020B0604020202020204" pitchFamily="34" charset="0"/>
              </a:rPr>
              <a:t>прихода</a:t>
            </a:r>
            <a:r>
              <a:rPr lang="en-GB" sz="1800" dirty="0">
                <a:effectLst/>
                <a:latin typeface="Calibri" panose="020F0502020204030204" pitchFamily="34" charset="0"/>
                <a:ea typeface="Calibri" panose="020F0502020204030204" pitchFamily="34" charset="0"/>
                <a:cs typeface="Arial" panose="020B0604020202020204" pitchFamily="34" charset="0"/>
              </a:rPr>
              <a:t> и </a:t>
            </a:r>
            <a:r>
              <a:rPr lang="en-GB" sz="1800" dirty="0" err="1">
                <a:effectLst/>
                <a:latin typeface="Calibri" panose="020F0502020204030204" pitchFamily="34" charset="0"/>
                <a:ea typeface="Calibri" panose="020F0502020204030204" pitchFamily="34" charset="0"/>
                <a:cs typeface="Arial" panose="020B0604020202020204" pitchFamily="34" charset="0"/>
              </a:rPr>
              <a:t>расхода</a:t>
            </a:r>
            <a:r>
              <a:rPr lang="en-GB" sz="1800" dirty="0">
                <a:effectLst/>
                <a:latin typeface="Calibri" panose="020F0502020204030204" pitchFamily="34" charset="0"/>
                <a:ea typeface="Calibri" panose="020F0502020204030204" pitchFamily="34" charset="0"/>
                <a:cs typeface="Arial" panose="020B0604020202020204" pitchFamily="34" charset="0"/>
              </a:rPr>
              <a:t>, </a:t>
            </a:r>
            <a:r>
              <a:rPr lang="en-GB" sz="1800" dirty="0" err="1">
                <a:effectLst/>
                <a:latin typeface="Calibri" panose="020F0502020204030204" pitchFamily="34" charset="0"/>
                <a:ea typeface="Calibri" panose="020F0502020204030204" pitchFamily="34" charset="0"/>
                <a:cs typeface="Arial" panose="020B0604020202020204" pitchFamily="34" charset="0"/>
              </a:rPr>
              <a:t>обрада</a:t>
            </a:r>
            <a:r>
              <a:rPr lang="en-GB" sz="1800" dirty="0">
                <a:effectLst/>
                <a:latin typeface="Calibri" panose="020F0502020204030204" pitchFamily="34" charset="0"/>
                <a:ea typeface="Calibri" panose="020F0502020204030204" pitchFamily="34" charset="0"/>
                <a:cs typeface="Arial" panose="020B0604020202020204" pitchFamily="34" charset="0"/>
              </a:rPr>
              <a:t> </a:t>
            </a:r>
            <a:r>
              <a:rPr lang="en-GB" sz="1800" dirty="0" err="1">
                <a:effectLst/>
                <a:latin typeface="Calibri" panose="020F0502020204030204" pitchFamily="34" charset="0"/>
                <a:ea typeface="Calibri" panose="020F0502020204030204" pitchFamily="34" charset="0"/>
                <a:cs typeface="Arial" panose="020B0604020202020204" pitchFamily="34" charset="0"/>
              </a:rPr>
              <a:t>примарних</a:t>
            </a:r>
            <a:r>
              <a:rPr lang="en-GB" sz="1800" dirty="0">
                <a:effectLst/>
                <a:latin typeface="Calibri" panose="020F0502020204030204" pitchFamily="34" charset="0"/>
                <a:ea typeface="Calibri" panose="020F0502020204030204" pitchFamily="34" charset="0"/>
                <a:cs typeface="Arial" panose="020B0604020202020204" pitchFamily="34" charset="0"/>
              </a:rPr>
              <a:t> </a:t>
            </a:r>
            <a:r>
              <a:rPr lang="en-GB" sz="1800" dirty="0" err="1">
                <a:effectLst/>
                <a:latin typeface="Calibri" panose="020F0502020204030204" pitchFamily="34" charset="0"/>
                <a:ea typeface="Calibri" panose="020F0502020204030204" pitchFamily="34" charset="0"/>
                <a:cs typeface="Arial" panose="020B0604020202020204" pitchFamily="34" charset="0"/>
              </a:rPr>
              <a:t>докумената</a:t>
            </a:r>
            <a:r>
              <a:rPr lang="en-GB" sz="1800" dirty="0">
                <a:effectLst/>
                <a:latin typeface="Calibri" panose="020F0502020204030204" pitchFamily="34" charset="0"/>
                <a:ea typeface="Calibri" panose="020F0502020204030204" pitchFamily="34" charset="0"/>
                <a:cs typeface="Arial" panose="020B0604020202020204" pitchFamily="34" charset="0"/>
              </a:rPr>
              <a:t> и </a:t>
            </a:r>
            <a:r>
              <a:rPr lang="en-GB" sz="1800" dirty="0" err="1">
                <a:effectLst/>
                <a:latin typeface="Calibri" panose="020F0502020204030204" pitchFamily="34" charset="0"/>
                <a:ea typeface="Calibri" panose="020F0502020204030204" pitchFamily="34" charset="0"/>
                <a:cs typeface="Arial" panose="020B0604020202020204" pitchFamily="34" charset="0"/>
              </a:rPr>
              <a:t>израда</a:t>
            </a:r>
            <a:r>
              <a:rPr lang="en-GB" sz="1800" dirty="0">
                <a:effectLst/>
                <a:latin typeface="Calibri" panose="020F0502020204030204" pitchFamily="34" charset="0"/>
                <a:ea typeface="Calibri" panose="020F0502020204030204" pitchFamily="34" charset="0"/>
                <a:cs typeface="Arial" panose="020B0604020202020204" pitchFamily="34" charset="0"/>
              </a:rPr>
              <a:t> </a:t>
            </a:r>
            <a:r>
              <a:rPr lang="en-GB" sz="1800" dirty="0" err="1">
                <a:effectLst/>
                <a:latin typeface="Calibri" panose="020F0502020204030204" pitchFamily="34" charset="0"/>
                <a:ea typeface="Calibri" panose="020F0502020204030204" pitchFamily="34" charset="0"/>
                <a:cs typeface="Arial" panose="020B0604020202020204" pitchFamily="34" charset="0"/>
              </a:rPr>
              <a:t>основних</a:t>
            </a:r>
            <a:r>
              <a:rPr lang="en-GB" sz="1800" dirty="0">
                <a:effectLst/>
                <a:latin typeface="Calibri" panose="020F0502020204030204" pitchFamily="34" charset="0"/>
                <a:ea typeface="Calibri" panose="020F0502020204030204" pitchFamily="34" charset="0"/>
                <a:cs typeface="Arial" panose="020B0604020202020204" pitchFamily="34" charset="0"/>
              </a:rPr>
              <a:t> </a:t>
            </a:r>
            <a:r>
              <a:rPr lang="en-GB" sz="1800" dirty="0" err="1">
                <a:effectLst/>
                <a:latin typeface="Calibri" panose="020F0502020204030204" pitchFamily="34" charset="0"/>
                <a:ea typeface="Calibri" panose="020F0502020204030204" pitchFamily="34" charset="0"/>
                <a:cs typeface="Arial" panose="020B0604020202020204" pitchFamily="34" charset="0"/>
              </a:rPr>
              <a:t>књиговодствених</a:t>
            </a:r>
            <a:r>
              <a:rPr lang="en-GB" sz="1800" dirty="0">
                <a:effectLst/>
                <a:latin typeface="Calibri" panose="020F0502020204030204" pitchFamily="34" charset="0"/>
                <a:ea typeface="Calibri" panose="020F0502020204030204" pitchFamily="34" charset="0"/>
                <a:cs typeface="Arial" panose="020B0604020202020204" pitchFamily="34" charset="0"/>
              </a:rPr>
              <a:t> </a:t>
            </a:r>
            <a:r>
              <a:rPr lang="en-GB" sz="1800" dirty="0" err="1">
                <a:effectLst/>
                <a:latin typeface="Calibri" panose="020F0502020204030204" pitchFamily="34" charset="0"/>
                <a:ea typeface="Calibri" panose="020F0502020204030204" pitchFamily="34" charset="0"/>
                <a:cs typeface="Arial" panose="020B0604020202020204" pitchFamily="34" charset="0"/>
              </a:rPr>
              <a:t>евиденција</a:t>
            </a:r>
            <a:r>
              <a:rPr lang="en-GB" sz="1800" dirty="0">
                <a:effectLst/>
                <a:latin typeface="Calibri" panose="020F0502020204030204" pitchFamily="34" charset="0"/>
                <a:ea typeface="Calibri" panose="020F0502020204030204" pitchFamily="34" charset="0"/>
                <a:cs typeface="Arial" panose="020B0604020202020204" pitchFamily="34" charset="0"/>
              </a:rPr>
              <a:t>, </a:t>
            </a:r>
            <a:r>
              <a:rPr lang="en-GB" sz="1800" dirty="0" err="1">
                <a:effectLst/>
                <a:latin typeface="Calibri" panose="020F0502020204030204" pitchFamily="34" charset="0"/>
                <a:ea typeface="Calibri" panose="020F0502020204030204" pitchFamily="34" charset="0"/>
                <a:cs typeface="Arial" panose="020B0604020202020204" pitchFamily="34" charset="0"/>
              </a:rPr>
              <a:t>као</a:t>
            </a:r>
            <a:r>
              <a:rPr lang="en-GB" sz="1800" dirty="0">
                <a:effectLst/>
                <a:latin typeface="Calibri" panose="020F0502020204030204" pitchFamily="34" charset="0"/>
                <a:ea typeface="Calibri" panose="020F0502020204030204" pitchFamily="34" charset="0"/>
                <a:cs typeface="Arial" panose="020B0604020202020204" pitchFamily="34" charset="0"/>
              </a:rPr>
              <a:t> </a:t>
            </a:r>
            <a:r>
              <a:rPr lang="en-GB" sz="1800" dirty="0" err="1">
                <a:effectLst/>
                <a:latin typeface="Calibri" panose="020F0502020204030204" pitchFamily="34" charset="0"/>
                <a:ea typeface="Calibri" panose="020F0502020204030204" pitchFamily="34" charset="0"/>
                <a:cs typeface="Arial" panose="020B0604020202020204" pitchFamily="34" charset="0"/>
              </a:rPr>
              <a:t>што</a:t>
            </a:r>
            <a:r>
              <a:rPr lang="en-GB" sz="1800" dirty="0">
                <a:effectLst/>
                <a:latin typeface="Calibri" panose="020F0502020204030204" pitchFamily="34" charset="0"/>
                <a:ea typeface="Calibri" panose="020F0502020204030204" pitchFamily="34" charset="0"/>
                <a:cs typeface="Arial" panose="020B0604020202020204" pitchFamily="34" charset="0"/>
              </a:rPr>
              <a:t> </a:t>
            </a:r>
            <a:r>
              <a:rPr lang="en-GB" sz="1800" dirty="0" err="1">
                <a:effectLst/>
                <a:latin typeface="Calibri" panose="020F0502020204030204" pitchFamily="34" charset="0"/>
                <a:ea typeface="Calibri" panose="020F0502020204030204" pitchFamily="34" charset="0"/>
                <a:cs typeface="Arial" panose="020B0604020202020204" pitchFamily="34" charset="0"/>
              </a:rPr>
              <a:t>су</a:t>
            </a:r>
            <a:r>
              <a:rPr lang="en-GB" sz="1800" dirty="0">
                <a:effectLst/>
                <a:latin typeface="Calibri" panose="020F0502020204030204" pitchFamily="34" charset="0"/>
                <a:ea typeface="Calibri" panose="020F0502020204030204" pitchFamily="34" charset="0"/>
                <a:cs typeface="Arial" panose="020B0604020202020204" pitchFamily="34" charset="0"/>
              </a:rPr>
              <a:t> </a:t>
            </a:r>
            <a:r>
              <a:rPr lang="en-GB" sz="1800" dirty="0" err="1">
                <a:effectLst/>
                <a:latin typeface="Calibri" panose="020F0502020204030204" pitchFamily="34" charset="0"/>
                <a:ea typeface="Calibri" panose="020F0502020204030204" pitchFamily="34" charset="0"/>
                <a:cs typeface="Arial" panose="020B0604020202020204" pitchFamily="34" charset="0"/>
              </a:rPr>
              <a:t>главна</a:t>
            </a:r>
            <a:r>
              <a:rPr lang="en-GB" sz="1800" dirty="0">
                <a:effectLst/>
                <a:latin typeface="Calibri" panose="020F0502020204030204" pitchFamily="34" charset="0"/>
                <a:ea typeface="Calibri" panose="020F0502020204030204" pitchFamily="34" charset="0"/>
                <a:cs typeface="Arial" panose="020B0604020202020204" pitchFamily="34" charset="0"/>
              </a:rPr>
              <a:t> </a:t>
            </a:r>
            <a:r>
              <a:rPr lang="en-GB" sz="1800" dirty="0" err="1">
                <a:effectLst/>
                <a:latin typeface="Calibri" panose="020F0502020204030204" pitchFamily="34" charset="0"/>
                <a:ea typeface="Calibri" panose="020F0502020204030204" pitchFamily="34" charset="0"/>
                <a:cs typeface="Arial" panose="020B0604020202020204" pitchFamily="34" charset="0"/>
              </a:rPr>
              <a:t>књига</a:t>
            </a:r>
            <a:r>
              <a:rPr lang="en-GB" sz="1800" dirty="0">
                <a:effectLst/>
                <a:latin typeface="Calibri" panose="020F0502020204030204" pitchFamily="34" charset="0"/>
                <a:ea typeface="Calibri" panose="020F0502020204030204" pitchFamily="34" charset="0"/>
                <a:cs typeface="Arial" panose="020B0604020202020204" pitchFamily="34" charset="0"/>
              </a:rPr>
              <a:t> и </a:t>
            </a:r>
            <a:r>
              <a:rPr lang="en-GB" sz="1800" dirty="0" err="1">
                <a:effectLst/>
                <a:latin typeface="Calibri" panose="020F0502020204030204" pitchFamily="34" charset="0"/>
                <a:ea typeface="Calibri" panose="020F0502020204030204" pitchFamily="34" charset="0"/>
                <a:cs typeface="Arial" panose="020B0604020202020204" pitchFamily="34" charset="0"/>
              </a:rPr>
              <a:t>помоћне</a:t>
            </a:r>
            <a:r>
              <a:rPr lang="en-GB" sz="1800" dirty="0">
                <a:effectLst/>
                <a:latin typeface="Calibri" panose="020F0502020204030204" pitchFamily="34" charset="0"/>
                <a:ea typeface="Calibri" panose="020F0502020204030204" pitchFamily="34" charset="0"/>
                <a:cs typeface="Arial" panose="020B0604020202020204" pitchFamily="34" charset="0"/>
              </a:rPr>
              <a:t> </a:t>
            </a:r>
            <a:r>
              <a:rPr lang="en-GB" sz="1800" dirty="0" err="1">
                <a:effectLst/>
                <a:latin typeface="Calibri" panose="020F0502020204030204" pitchFamily="34" charset="0"/>
                <a:ea typeface="Calibri" panose="020F0502020204030204" pitchFamily="34" charset="0"/>
                <a:cs typeface="Arial" panose="020B0604020202020204" pitchFamily="34" charset="0"/>
              </a:rPr>
              <a:t>књиге</a:t>
            </a:r>
            <a:r>
              <a:rPr lang="en-GB" sz="1800" dirty="0">
                <a:effectLst/>
                <a:latin typeface="Calibri" panose="020F0502020204030204" pitchFamily="34" charset="0"/>
                <a:ea typeface="Calibri" panose="020F0502020204030204" pitchFamily="34" charset="0"/>
                <a:cs typeface="Arial" panose="020B0604020202020204" pitchFamily="34" charset="0"/>
              </a:rPr>
              <a:t>. </a:t>
            </a:r>
            <a:endParaRPr lang="sr-Cyrl-RS" sz="1800" dirty="0">
              <a:effectLst/>
              <a:latin typeface="Calibri" panose="020F0502020204030204" pitchFamily="34" charset="0"/>
              <a:ea typeface="Calibri" panose="020F0502020204030204" pitchFamily="34" charset="0"/>
              <a:cs typeface="Arial" panose="020B0604020202020204" pitchFamily="34" charset="0"/>
            </a:endParaRPr>
          </a:p>
          <a:p>
            <a:r>
              <a:rPr lang="en-GB" sz="1800" dirty="0" err="1">
                <a:effectLst/>
                <a:latin typeface="Calibri" panose="020F0502020204030204" pitchFamily="34" charset="0"/>
                <a:ea typeface="Calibri" panose="020F0502020204030204" pitchFamily="34" charset="0"/>
                <a:cs typeface="Arial" panose="020B0604020202020204" pitchFamily="34" charset="0"/>
              </a:rPr>
              <a:t>Рачуноводство</a:t>
            </a:r>
            <a:r>
              <a:rPr lang="en-GB" sz="1800" dirty="0">
                <a:effectLst/>
                <a:latin typeface="Calibri" panose="020F0502020204030204" pitchFamily="34" charset="0"/>
                <a:ea typeface="Calibri" panose="020F0502020204030204" pitchFamily="34" charset="0"/>
                <a:cs typeface="Arial" panose="020B0604020202020204" pitchFamily="34" charset="0"/>
              </a:rPr>
              <a:t> </a:t>
            </a:r>
            <a:r>
              <a:rPr lang="en-GB" sz="1800" dirty="0" err="1">
                <a:effectLst/>
                <a:latin typeface="Calibri" panose="020F0502020204030204" pitchFamily="34" charset="0"/>
                <a:ea typeface="Calibri" panose="020F0502020204030204" pitchFamily="34" charset="0"/>
                <a:cs typeface="Arial" panose="020B0604020202020204" pitchFamily="34" charset="0"/>
              </a:rPr>
              <a:t>је</a:t>
            </a:r>
            <a:r>
              <a:rPr lang="en-GB" sz="1800" dirty="0">
                <a:effectLst/>
                <a:latin typeface="Calibri" panose="020F0502020204030204" pitchFamily="34" charset="0"/>
                <a:ea typeface="Calibri" panose="020F0502020204030204" pitchFamily="34" charset="0"/>
                <a:cs typeface="Arial" panose="020B0604020202020204" pitchFamily="34" charset="0"/>
              </a:rPr>
              <a:t> </a:t>
            </a:r>
            <a:r>
              <a:rPr lang="en-GB" sz="1800" dirty="0" err="1">
                <a:effectLst/>
                <a:latin typeface="Calibri" panose="020F0502020204030204" pitchFamily="34" charset="0"/>
                <a:ea typeface="Calibri" panose="020F0502020204030204" pitchFamily="34" charset="0"/>
                <a:cs typeface="Arial" panose="020B0604020202020204" pitchFamily="34" charset="0"/>
              </a:rPr>
              <a:t>шири</a:t>
            </a:r>
            <a:r>
              <a:rPr lang="en-GB" sz="1800" dirty="0">
                <a:effectLst/>
                <a:latin typeface="Calibri" panose="020F0502020204030204" pitchFamily="34" charset="0"/>
                <a:ea typeface="Calibri" panose="020F0502020204030204" pitchFamily="34" charset="0"/>
                <a:cs typeface="Arial" panose="020B0604020202020204" pitchFamily="34" charset="0"/>
              </a:rPr>
              <a:t> </a:t>
            </a:r>
            <a:r>
              <a:rPr lang="en-GB" sz="1800" dirty="0" err="1">
                <a:effectLst/>
                <a:latin typeface="Calibri" panose="020F0502020204030204" pitchFamily="34" charset="0"/>
                <a:ea typeface="Calibri" panose="020F0502020204030204" pitchFamily="34" charset="0"/>
                <a:cs typeface="Arial" panose="020B0604020202020204" pitchFamily="34" charset="0"/>
              </a:rPr>
              <a:t>појам</a:t>
            </a:r>
            <a:r>
              <a:rPr lang="en-GB" sz="1800" dirty="0">
                <a:effectLst/>
                <a:latin typeface="Calibri" panose="020F0502020204030204" pitchFamily="34" charset="0"/>
                <a:ea typeface="Calibri" panose="020F0502020204030204" pitchFamily="34" charset="0"/>
                <a:cs typeface="Arial" panose="020B0604020202020204" pitchFamily="34" charset="0"/>
              </a:rPr>
              <a:t> </a:t>
            </a:r>
            <a:r>
              <a:rPr lang="en-GB" sz="1800" dirty="0" err="1">
                <a:effectLst/>
                <a:latin typeface="Calibri" panose="020F0502020204030204" pitchFamily="34" charset="0"/>
                <a:ea typeface="Calibri" panose="020F0502020204030204" pitchFamily="34" charset="0"/>
                <a:cs typeface="Arial" panose="020B0604020202020204" pitchFamily="34" charset="0"/>
              </a:rPr>
              <a:t>који</a:t>
            </a:r>
            <a:r>
              <a:rPr lang="en-GB" sz="1800" dirty="0">
                <a:effectLst/>
                <a:latin typeface="Calibri" panose="020F0502020204030204" pitchFamily="34" charset="0"/>
                <a:ea typeface="Calibri" panose="020F0502020204030204" pitchFamily="34" charset="0"/>
                <a:cs typeface="Arial" panose="020B0604020202020204" pitchFamily="34" charset="0"/>
              </a:rPr>
              <a:t> </a:t>
            </a:r>
            <a:r>
              <a:rPr lang="en-GB" sz="1800" dirty="0" err="1">
                <a:effectLst/>
                <a:latin typeface="Calibri" panose="020F0502020204030204" pitchFamily="34" charset="0"/>
                <a:ea typeface="Calibri" panose="020F0502020204030204" pitchFamily="34" charset="0"/>
                <a:cs typeface="Arial" panose="020B0604020202020204" pitchFamily="34" charset="0"/>
              </a:rPr>
              <a:t>обухвата</a:t>
            </a:r>
            <a:r>
              <a:rPr lang="en-GB" sz="1800" dirty="0">
                <a:effectLst/>
                <a:latin typeface="Calibri" panose="020F0502020204030204" pitchFamily="34" charset="0"/>
                <a:ea typeface="Calibri" panose="020F0502020204030204" pitchFamily="34" charset="0"/>
                <a:cs typeface="Arial" panose="020B0604020202020204" pitchFamily="34" charset="0"/>
              </a:rPr>
              <a:t> </a:t>
            </a:r>
            <a:r>
              <a:rPr lang="en-GB" sz="1800" dirty="0" err="1">
                <a:effectLst/>
                <a:latin typeface="Calibri" panose="020F0502020204030204" pitchFamily="34" charset="0"/>
                <a:ea typeface="Calibri" panose="020F0502020204030204" pitchFamily="34" charset="0"/>
                <a:cs typeface="Arial" panose="020B0604020202020204" pitchFamily="34" charset="0"/>
              </a:rPr>
              <a:t>не</a:t>
            </a:r>
            <a:r>
              <a:rPr lang="en-GB" sz="1800" dirty="0">
                <a:effectLst/>
                <a:latin typeface="Calibri" panose="020F0502020204030204" pitchFamily="34" charset="0"/>
                <a:ea typeface="Calibri" panose="020F0502020204030204" pitchFamily="34" charset="0"/>
                <a:cs typeface="Arial" panose="020B0604020202020204" pitchFamily="34" charset="0"/>
              </a:rPr>
              <a:t> </a:t>
            </a:r>
            <a:r>
              <a:rPr lang="en-GB" sz="1800" dirty="0" err="1">
                <a:effectLst/>
                <a:latin typeface="Calibri" panose="020F0502020204030204" pitchFamily="34" charset="0"/>
                <a:ea typeface="Calibri" panose="020F0502020204030204" pitchFamily="34" charset="0"/>
                <a:cs typeface="Arial" panose="020B0604020202020204" pitchFamily="34" charset="0"/>
              </a:rPr>
              <a:t>само</a:t>
            </a:r>
            <a:r>
              <a:rPr lang="en-GB" sz="1800" dirty="0">
                <a:effectLst/>
                <a:latin typeface="Calibri" panose="020F0502020204030204" pitchFamily="34" charset="0"/>
                <a:ea typeface="Calibri" panose="020F0502020204030204" pitchFamily="34" charset="0"/>
                <a:cs typeface="Arial" panose="020B0604020202020204" pitchFamily="34" charset="0"/>
              </a:rPr>
              <a:t> </a:t>
            </a:r>
            <a:r>
              <a:rPr lang="en-GB" sz="1800" dirty="0" err="1">
                <a:effectLst/>
                <a:latin typeface="Calibri" panose="020F0502020204030204" pitchFamily="34" charset="0"/>
                <a:ea typeface="Calibri" panose="020F0502020204030204" pitchFamily="34" charset="0"/>
                <a:cs typeface="Arial" panose="020B0604020202020204" pitchFamily="34" charset="0"/>
              </a:rPr>
              <a:t>књиговодствене</a:t>
            </a:r>
            <a:r>
              <a:rPr lang="en-GB" sz="1800" dirty="0">
                <a:effectLst/>
                <a:latin typeface="Calibri" panose="020F0502020204030204" pitchFamily="34" charset="0"/>
                <a:ea typeface="Calibri" panose="020F0502020204030204" pitchFamily="34" charset="0"/>
                <a:cs typeface="Arial" panose="020B0604020202020204" pitchFamily="34" charset="0"/>
              </a:rPr>
              <a:t> </a:t>
            </a:r>
            <a:r>
              <a:rPr lang="en-GB" sz="1800" dirty="0" err="1">
                <a:effectLst/>
                <a:latin typeface="Calibri" panose="020F0502020204030204" pitchFamily="34" charset="0"/>
                <a:ea typeface="Calibri" panose="020F0502020204030204" pitchFamily="34" charset="0"/>
                <a:cs typeface="Arial" panose="020B0604020202020204" pitchFamily="34" charset="0"/>
              </a:rPr>
              <a:t>активности</a:t>
            </a:r>
            <a:r>
              <a:rPr lang="en-GB" sz="1800" dirty="0">
                <a:effectLst/>
                <a:latin typeface="Calibri" panose="020F0502020204030204" pitchFamily="34" charset="0"/>
                <a:ea typeface="Calibri" panose="020F0502020204030204" pitchFamily="34" charset="0"/>
                <a:cs typeface="Arial" panose="020B0604020202020204" pitchFamily="34" charset="0"/>
              </a:rPr>
              <a:t> </a:t>
            </a:r>
            <a:r>
              <a:rPr lang="en-GB" sz="1800" dirty="0" err="1">
                <a:effectLst/>
                <a:latin typeface="Calibri" panose="020F0502020204030204" pitchFamily="34" charset="0"/>
                <a:ea typeface="Calibri" panose="020F0502020204030204" pitchFamily="34" charset="0"/>
                <a:cs typeface="Arial" panose="020B0604020202020204" pitchFamily="34" charset="0"/>
              </a:rPr>
              <a:t>већ</a:t>
            </a:r>
            <a:r>
              <a:rPr lang="en-GB" sz="1800" dirty="0">
                <a:effectLst/>
                <a:latin typeface="Calibri" panose="020F0502020204030204" pitchFamily="34" charset="0"/>
                <a:ea typeface="Calibri" panose="020F0502020204030204" pitchFamily="34" charset="0"/>
                <a:cs typeface="Arial" panose="020B0604020202020204" pitchFamily="34" charset="0"/>
              </a:rPr>
              <a:t> и </a:t>
            </a:r>
            <a:r>
              <a:rPr lang="en-GB" sz="1800" dirty="0" err="1">
                <a:effectLst/>
                <a:latin typeface="Calibri" panose="020F0502020204030204" pitchFamily="34" charset="0"/>
                <a:ea typeface="Calibri" panose="020F0502020204030204" pitchFamily="34" charset="0"/>
                <a:cs typeface="Arial" panose="020B0604020202020204" pitchFamily="34" charset="0"/>
              </a:rPr>
              <a:t>анализу</a:t>
            </a:r>
            <a:r>
              <a:rPr lang="en-GB" sz="1800" dirty="0">
                <a:effectLst/>
                <a:latin typeface="Calibri" panose="020F0502020204030204" pitchFamily="34" charset="0"/>
                <a:ea typeface="Calibri" panose="020F0502020204030204" pitchFamily="34" charset="0"/>
                <a:cs typeface="Arial" panose="020B0604020202020204" pitchFamily="34" charset="0"/>
              </a:rPr>
              <a:t>, </a:t>
            </a:r>
            <a:r>
              <a:rPr lang="en-GB" sz="1800" dirty="0" err="1">
                <a:effectLst/>
                <a:latin typeface="Calibri" panose="020F0502020204030204" pitchFamily="34" charset="0"/>
                <a:ea typeface="Calibri" panose="020F0502020204030204" pitchFamily="34" charset="0"/>
                <a:cs typeface="Arial" panose="020B0604020202020204" pitchFamily="34" charset="0"/>
              </a:rPr>
              <a:t>интерпретацију</a:t>
            </a:r>
            <a:r>
              <a:rPr lang="en-GB" sz="1800" dirty="0">
                <a:effectLst/>
                <a:latin typeface="Calibri" panose="020F0502020204030204" pitchFamily="34" charset="0"/>
                <a:ea typeface="Calibri" panose="020F0502020204030204" pitchFamily="34" charset="0"/>
                <a:cs typeface="Arial" panose="020B0604020202020204" pitchFamily="34" charset="0"/>
              </a:rPr>
              <a:t> и </a:t>
            </a:r>
            <a:r>
              <a:rPr lang="en-GB" sz="1800" dirty="0" err="1">
                <a:effectLst/>
                <a:latin typeface="Calibri" panose="020F0502020204030204" pitchFamily="34" charset="0"/>
                <a:ea typeface="Calibri" panose="020F0502020204030204" pitchFamily="34" charset="0"/>
                <a:cs typeface="Arial" panose="020B0604020202020204" pitchFamily="34" charset="0"/>
              </a:rPr>
              <a:t>извештавање</a:t>
            </a:r>
            <a:r>
              <a:rPr lang="en-GB" sz="1800" dirty="0">
                <a:effectLst/>
                <a:latin typeface="Calibri" panose="020F0502020204030204" pitchFamily="34" charset="0"/>
                <a:ea typeface="Calibri" panose="020F0502020204030204" pitchFamily="34" charset="0"/>
                <a:cs typeface="Arial" panose="020B0604020202020204" pitchFamily="34" charset="0"/>
              </a:rPr>
              <a:t> о </a:t>
            </a:r>
            <a:r>
              <a:rPr lang="en-GB" sz="1800" dirty="0" err="1">
                <a:effectLst/>
                <a:latin typeface="Calibri" panose="020F0502020204030204" pitchFamily="34" charset="0"/>
                <a:ea typeface="Calibri" panose="020F0502020204030204" pitchFamily="34" charset="0"/>
                <a:cs typeface="Arial" panose="020B0604020202020204" pitchFamily="34" charset="0"/>
              </a:rPr>
              <a:t>финансијским</a:t>
            </a:r>
            <a:r>
              <a:rPr lang="en-GB" sz="1800" dirty="0">
                <a:effectLst/>
                <a:latin typeface="Calibri" panose="020F0502020204030204" pitchFamily="34" charset="0"/>
                <a:ea typeface="Calibri" panose="020F0502020204030204" pitchFamily="34" charset="0"/>
                <a:cs typeface="Arial" panose="020B0604020202020204" pitchFamily="34" charset="0"/>
              </a:rPr>
              <a:t> </a:t>
            </a:r>
            <a:r>
              <a:rPr lang="en-GB" sz="1800" dirty="0" err="1">
                <a:effectLst/>
                <a:latin typeface="Calibri" panose="020F0502020204030204" pitchFamily="34" charset="0"/>
                <a:ea typeface="Calibri" panose="020F0502020204030204" pitchFamily="34" charset="0"/>
                <a:cs typeface="Arial" panose="020B0604020202020204" pitchFamily="34" charset="0"/>
              </a:rPr>
              <a:t>подацима</a:t>
            </a:r>
            <a:endParaRPr lang="en-US" dirty="0"/>
          </a:p>
        </p:txBody>
      </p:sp>
      <p:graphicFrame>
        <p:nvGraphicFramePr>
          <p:cNvPr id="4" name="Diagram 3">
            <a:extLst>
              <a:ext uri="{FF2B5EF4-FFF2-40B4-BE49-F238E27FC236}">
                <a16:creationId xmlns:a16="http://schemas.microsoft.com/office/drawing/2014/main" id="{4CCA6754-5CFB-4E69-99AC-B52DAF5D463E}"/>
              </a:ext>
            </a:extLst>
          </p:cNvPr>
          <p:cNvGraphicFramePr/>
          <p:nvPr/>
        </p:nvGraphicFramePr>
        <p:xfrm>
          <a:off x="2032000" y="4143983"/>
          <a:ext cx="8128000" cy="1994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5509474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A1FC7-5BE6-40A2-AD1B-66B6914C4A7C}"/>
              </a:ext>
            </a:extLst>
          </p:cNvPr>
          <p:cNvSpPr>
            <a:spLocks noGrp="1"/>
          </p:cNvSpPr>
          <p:nvPr>
            <p:ph type="title"/>
          </p:nvPr>
        </p:nvSpPr>
        <p:spPr/>
        <p:txBody>
          <a:bodyPr>
            <a:normAutofit/>
          </a:bodyPr>
          <a:lstStyle/>
          <a:p>
            <a:r>
              <a:rPr lang="sr-Cyrl-RS" dirty="0"/>
              <a:t>Биланси</a:t>
            </a:r>
            <a:endParaRPr lang="en-GB" dirty="0"/>
          </a:p>
        </p:txBody>
      </p:sp>
      <p:sp>
        <p:nvSpPr>
          <p:cNvPr id="3" name="Content Placeholder 2">
            <a:extLst>
              <a:ext uri="{FF2B5EF4-FFF2-40B4-BE49-F238E27FC236}">
                <a16:creationId xmlns:a16="http://schemas.microsoft.com/office/drawing/2014/main" id="{2441DA77-1188-43F2-9AE1-C97CC19F89E8}"/>
              </a:ext>
            </a:extLst>
          </p:cNvPr>
          <p:cNvSpPr>
            <a:spLocks noGrp="1"/>
          </p:cNvSpPr>
          <p:nvPr>
            <p:ph idx="1"/>
          </p:nvPr>
        </p:nvSpPr>
        <p:spPr>
          <a:xfrm>
            <a:off x="838200" y="1825625"/>
            <a:ext cx="6348211" cy="4351338"/>
          </a:xfrm>
        </p:spPr>
        <p:txBody>
          <a:bodyPr>
            <a:normAutofit fontScale="92500"/>
          </a:bodyPr>
          <a:lstStyle/>
          <a:p>
            <a:r>
              <a:rPr lang="sr-Cyrl-RS" sz="2400" dirty="0"/>
              <a:t>Биланс води порекло од италијанске речи </a:t>
            </a:r>
            <a:r>
              <a:rPr lang="sr-Cyrl-RS" sz="2400" i="1" dirty="0"/>
              <a:t>„</a:t>
            </a:r>
            <a:r>
              <a:rPr lang="sr-Latn-RS" sz="2400" i="1" dirty="0"/>
              <a:t>bilancio“</a:t>
            </a:r>
            <a:r>
              <a:rPr lang="sr-Latn-RS" sz="2400" dirty="0"/>
              <a:t>, </a:t>
            </a:r>
            <a:r>
              <a:rPr lang="sr-Cyrl-RS" sz="2400" dirty="0"/>
              <a:t>што значи вага са два таса. Као што тасови ваге стоје у равнотежи, тако су и актива и пасива у билансу у сталној равнотежи.</a:t>
            </a:r>
          </a:p>
          <a:p>
            <a:r>
              <a:rPr lang="sr-Cyrl-RS" sz="2400" b="1" dirty="0"/>
              <a:t>Равнотежа</a:t>
            </a:r>
            <a:r>
              <a:rPr lang="sr-Cyrl-RS" sz="2400" dirty="0"/>
              <a:t> проистиче отуда што је и на једној и на другој страни биланса дато стање средстава предузећа (на левој по њиховој намени или функцији, а на десној по њиховом пореклу). С обзиром на то да се средства посматрају са два аспекта, збир вредности дат с два аспекта (обележја) је исти.</a:t>
            </a:r>
          </a:p>
          <a:p>
            <a:r>
              <a:rPr lang="sr-Cyrl-RS" sz="2400" dirty="0"/>
              <a:t>Та једнакост вредности имовине по оба аспекта даје </a:t>
            </a:r>
            <a:r>
              <a:rPr lang="sr-Cyrl-RS" sz="2400" b="1" dirty="0"/>
              <a:t>билансну равнотежу</a:t>
            </a:r>
            <a:r>
              <a:rPr lang="sr-Cyrl-RS" sz="2400" dirty="0"/>
              <a:t> која изгледа:</a:t>
            </a:r>
            <a:endParaRPr lang="en-GB" sz="2400" dirty="0"/>
          </a:p>
        </p:txBody>
      </p:sp>
      <p:pic>
        <p:nvPicPr>
          <p:cNvPr id="4" name="Picture Placeholder 5" descr="A picture containing scale, device, table, black&#10;&#10;Description automatically generated">
            <a:extLst>
              <a:ext uri="{FF2B5EF4-FFF2-40B4-BE49-F238E27FC236}">
                <a16:creationId xmlns:a16="http://schemas.microsoft.com/office/drawing/2014/main" id="{FD3427D0-20A5-4622-8BF6-7DFB31A647BE}"/>
              </a:ext>
            </a:extLst>
          </p:cNvPr>
          <p:cNvPicPr>
            <a:picLocks noChangeAspect="1"/>
          </p:cNvPicPr>
          <p:nvPr/>
        </p:nvPicPr>
        <p:blipFill rotWithShape="1">
          <a:blip r:embed="rId2">
            <a:extLst>
              <a:ext uri="{28A0092B-C50C-407E-A947-70E740481C1C}">
                <a14:useLocalDpi xmlns:a14="http://schemas.microsoft.com/office/drawing/2010/main" val="0"/>
              </a:ext>
            </a:extLst>
          </a:blip>
          <a:srcRect l="4410" r="4414" b="2"/>
          <a:stretch/>
        </p:blipFill>
        <p:spPr>
          <a:xfrm>
            <a:off x="7186411" y="1690688"/>
            <a:ext cx="4774823" cy="3273026"/>
          </a:xfrm>
          <a:prstGeom prst="rect">
            <a:avLst/>
          </a:prstGeom>
        </p:spPr>
      </p:pic>
    </p:spTree>
    <p:extLst>
      <p:ext uri="{BB962C8B-B14F-4D97-AF65-F5344CB8AC3E}">
        <p14:creationId xmlns:p14="http://schemas.microsoft.com/office/powerpoint/2010/main" val="67852570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F4681-B04C-454A-9F13-F93F7BCB15B8}"/>
              </a:ext>
            </a:extLst>
          </p:cNvPr>
          <p:cNvSpPr>
            <a:spLocks noGrp="1"/>
          </p:cNvSpPr>
          <p:nvPr>
            <p:ph type="title"/>
          </p:nvPr>
        </p:nvSpPr>
        <p:spPr/>
        <p:txBody>
          <a:bodyPr/>
          <a:lstStyle/>
          <a:p>
            <a:r>
              <a:rPr lang="sr-Cyrl-RS" b="1" dirty="0"/>
              <a:t>Биланс стања</a:t>
            </a:r>
            <a:endParaRPr lang="en-GB" dirty="0"/>
          </a:p>
        </p:txBody>
      </p:sp>
      <p:sp>
        <p:nvSpPr>
          <p:cNvPr id="3" name="Content Placeholder 2">
            <a:extLst>
              <a:ext uri="{FF2B5EF4-FFF2-40B4-BE49-F238E27FC236}">
                <a16:creationId xmlns:a16="http://schemas.microsoft.com/office/drawing/2014/main" id="{87BBA4E4-3B6D-4614-82FF-2967E5FE62A0}"/>
              </a:ext>
            </a:extLst>
          </p:cNvPr>
          <p:cNvSpPr>
            <a:spLocks noGrp="1"/>
          </p:cNvSpPr>
          <p:nvPr>
            <p:ph idx="1"/>
          </p:nvPr>
        </p:nvSpPr>
        <p:spPr/>
        <p:txBody>
          <a:bodyPr>
            <a:normAutofit/>
          </a:bodyPr>
          <a:lstStyle/>
          <a:p>
            <a:r>
              <a:rPr lang="sr-Cyrl-RS" dirty="0"/>
              <a:t>Према економском дефинисању </a:t>
            </a:r>
            <a:r>
              <a:rPr lang="sr-Cyrl-RS" b="1" dirty="0"/>
              <a:t>имовина предузећа</a:t>
            </a:r>
          </a:p>
          <a:p>
            <a:pPr lvl="1"/>
            <a:r>
              <a:rPr lang="sr-Cyrl-RS" dirty="0"/>
              <a:t>С једне стране, </a:t>
            </a:r>
            <a:r>
              <a:rPr lang="sr-Cyrl-RS" b="1" dirty="0"/>
              <a:t>је скуп различитих средстава</a:t>
            </a:r>
            <a:r>
              <a:rPr lang="sr-Cyrl-RS" dirty="0"/>
              <a:t> која се користе и која су у функцији обаљања пословних зададтака предузећа,а</a:t>
            </a:r>
          </a:p>
          <a:p>
            <a:pPr lvl="1"/>
            <a:r>
              <a:rPr lang="sr-Cyrl-RS" dirty="0"/>
              <a:t>С друге стране, то је </a:t>
            </a:r>
            <a:r>
              <a:rPr lang="sr-Cyrl-RS" b="1" dirty="0"/>
              <a:t>имовина према свом пореклу</a:t>
            </a:r>
            <a:r>
              <a:rPr lang="sr-Cyrl-RS" dirty="0"/>
              <a:t>, тј.чије је власништво та имовина, коме припада и коме ће припадати у случају престанка рада предузећа.</a:t>
            </a:r>
            <a:endParaRPr lang="en-GB" dirty="0"/>
          </a:p>
          <a:p>
            <a:endParaRPr lang="en-GB" dirty="0"/>
          </a:p>
        </p:txBody>
      </p:sp>
    </p:spTree>
    <p:extLst>
      <p:ext uri="{BB962C8B-B14F-4D97-AF65-F5344CB8AC3E}">
        <p14:creationId xmlns:p14="http://schemas.microsoft.com/office/powerpoint/2010/main" val="3871791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CE629-F416-4E2D-8337-44EF912A53EB}"/>
              </a:ext>
            </a:extLst>
          </p:cNvPr>
          <p:cNvSpPr>
            <a:spLocks noGrp="1"/>
          </p:cNvSpPr>
          <p:nvPr>
            <p:ph type="title"/>
          </p:nvPr>
        </p:nvSpPr>
        <p:spPr/>
        <p:txBody>
          <a:bodyPr/>
          <a:lstStyle/>
          <a:p>
            <a:r>
              <a:rPr lang="sr-Cyrl-RS" dirty="0"/>
              <a:t>Формална обележја</a:t>
            </a:r>
            <a:endParaRPr lang="en-GB" dirty="0"/>
          </a:p>
        </p:txBody>
      </p:sp>
      <p:sp>
        <p:nvSpPr>
          <p:cNvPr id="3" name="Content Placeholder 2">
            <a:extLst>
              <a:ext uri="{FF2B5EF4-FFF2-40B4-BE49-F238E27FC236}">
                <a16:creationId xmlns:a16="http://schemas.microsoft.com/office/drawing/2014/main" id="{8B2D3635-9255-443B-BBBF-AAEF6002AD20}"/>
              </a:ext>
            </a:extLst>
          </p:cNvPr>
          <p:cNvSpPr>
            <a:spLocks noGrp="1"/>
          </p:cNvSpPr>
          <p:nvPr>
            <p:ph idx="1"/>
          </p:nvPr>
        </p:nvSpPr>
        <p:spPr/>
        <p:txBody>
          <a:bodyPr/>
          <a:lstStyle/>
          <a:p>
            <a:r>
              <a:rPr lang="sr-Latn-RS" altLang="en-US" sz="2600" dirty="0"/>
              <a:t>Биланс увек има две стране, што га карактерише као двострани преглед</a:t>
            </a:r>
          </a:p>
          <a:p>
            <a:r>
              <a:rPr lang="sr-Latn-RS" altLang="en-US" sz="2600" dirty="0"/>
              <a:t>Обе стране биланса су формално (рачунски) једнаке величине, што означава равнотежу обеју страна</a:t>
            </a:r>
          </a:p>
          <a:p>
            <a:r>
              <a:rPr lang="sr-Latn-RS" altLang="sr-Latn-RS" sz="2600" dirty="0"/>
              <a:t>Форме биланса стања</a:t>
            </a:r>
          </a:p>
          <a:p>
            <a:pPr lvl="1"/>
            <a:r>
              <a:rPr lang="sr-Latn-RS" altLang="sr-Latn-RS" sz="2200" dirty="0"/>
              <a:t>Форма Т конта (педагошка форма)</a:t>
            </a:r>
          </a:p>
          <a:p>
            <a:pPr lvl="2"/>
            <a:r>
              <a:rPr lang="sr-Latn-RS" altLang="sr-Latn-RS" dirty="0"/>
              <a:t>На левој страни позиције активе, на десној позиције пасиве</a:t>
            </a:r>
          </a:p>
          <a:p>
            <a:pPr lvl="2"/>
            <a:r>
              <a:rPr lang="sr-Latn-RS" altLang="sr-Latn-RS" dirty="0"/>
              <a:t>Једноставан приказ</a:t>
            </a:r>
          </a:p>
          <a:p>
            <a:pPr lvl="1">
              <a:buFont typeface="Wingdings" panose="05000000000000000000" pitchFamily="2" charset="2"/>
              <a:buChar char=""/>
            </a:pPr>
            <a:r>
              <a:rPr lang="sr-Latn-RS" altLang="sr-Latn-RS" sz="2200" dirty="0"/>
              <a:t>Форма листе (штафелна форма) </a:t>
            </a:r>
          </a:p>
          <a:p>
            <a:pPr lvl="2">
              <a:buFont typeface="Wingdings" panose="05000000000000000000" pitchFamily="2" charset="2"/>
              <a:buChar char=""/>
            </a:pPr>
            <a:r>
              <a:rPr lang="sr-Latn-RS" altLang="sr-Latn-RS" dirty="0"/>
              <a:t>Прво се наводе позиције активе па испод њих позиције пасиве.</a:t>
            </a:r>
          </a:p>
          <a:p>
            <a:endParaRPr lang="en-GB" dirty="0"/>
          </a:p>
        </p:txBody>
      </p:sp>
    </p:spTree>
    <p:extLst>
      <p:ext uri="{BB962C8B-B14F-4D97-AF65-F5344CB8AC3E}">
        <p14:creationId xmlns:p14="http://schemas.microsoft.com/office/powerpoint/2010/main" val="52544821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AC518-E7F3-42EE-8C49-1B8445FDDCED}"/>
              </a:ext>
            </a:extLst>
          </p:cNvPr>
          <p:cNvSpPr>
            <a:spLocks noGrp="1"/>
          </p:cNvSpPr>
          <p:nvPr>
            <p:ph type="title"/>
          </p:nvPr>
        </p:nvSpPr>
        <p:spPr/>
        <p:txBody>
          <a:bodyPr/>
          <a:lstStyle/>
          <a:p>
            <a:r>
              <a:rPr lang="sr-Cyrl-RS" dirty="0"/>
              <a:t>Биланс стања – појам, билансна равнотежа</a:t>
            </a:r>
            <a:endParaRPr lang="en-GB" dirty="0"/>
          </a:p>
        </p:txBody>
      </p:sp>
      <p:sp>
        <p:nvSpPr>
          <p:cNvPr id="3" name="Content Placeholder 2">
            <a:extLst>
              <a:ext uri="{FF2B5EF4-FFF2-40B4-BE49-F238E27FC236}">
                <a16:creationId xmlns:a16="http://schemas.microsoft.com/office/drawing/2014/main" id="{A03A7425-EC12-495B-9BD0-4D08C2D2069B}"/>
              </a:ext>
            </a:extLst>
          </p:cNvPr>
          <p:cNvSpPr>
            <a:spLocks noGrp="1"/>
          </p:cNvSpPr>
          <p:nvPr>
            <p:ph idx="1"/>
          </p:nvPr>
        </p:nvSpPr>
        <p:spPr>
          <a:scene3d>
            <a:camera prst="orthographicFront"/>
            <a:lightRig rig="threePt" dir="t"/>
          </a:scene3d>
          <a:sp3d>
            <a:bevelB/>
          </a:sp3d>
        </p:spPr>
        <p:txBody>
          <a:bodyPr/>
          <a:lstStyle/>
          <a:p>
            <a:r>
              <a:rPr lang="sr-Cyrl-RS" dirty="0"/>
              <a:t>Сврха Биланса стања је приказивање финансијског стања предузећа на одређени дан. </a:t>
            </a:r>
          </a:p>
          <a:p>
            <a:r>
              <a:rPr lang="sr-Cyrl-RS" dirty="0"/>
              <a:t>Датум биланса је битан, јер се финансијски положај предузећа може врло брзо променити.</a:t>
            </a:r>
            <a:endParaRPr lang="en-GB" dirty="0"/>
          </a:p>
        </p:txBody>
      </p:sp>
      <p:graphicFrame>
        <p:nvGraphicFramePr>
          <p:cNvPr id="5" name="Diagram 4">
            <a:extLst>
              <a:ext uri="{FF2B5EF4-FFF2-40B4-BE49-F238E27FC236}">
                <a16:creationId xmlns:a16="http://schemas.microsoft.com/office/drawing/2014/main" id="{38D23A33-AA7A-41AF-A8D1-BD4D29CC2A1F}"/>
              </a:ext>
            </a:extLst>
          </p:cNvPr>
          <p:cNvGraphicFramePr/>
          <p:nvPr>
            <p:extLst>
              <p:ext uri="{D42A27DB-BD31-4B8C-83A1-F6EECF244321}">
                <p14:modId xmlns:p14="http://schemas.microsoft.com/office/powerpoint/2010/main" val="1179771022"/>
              </p:ext>
            </p:extLst>
          </p:nvPr>
        </p:nvGraphicFramePr>
        <p:xfrm>
          <a:off x="838200" y="3677574"/>
          <a:ext cx="10021583" cy="27093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36426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50F87-18D9-459B-A760-989DC3E99B8A}"/>
              </a:ext>
            </a:extLst>
          </p:cNvPr>
          <p:cNvSpPr>
            <a:spLocks noGrp="1"/>
          </p:cNvSpPr>
          <p:nvPr>
            <p:ph type="title"/>
          </p:nvPr>
        </p:nvSpPr>
        <p:spPr/>
        <p:txBody>
          <a:bodyPr/>
          <a:lstStyle/>
          <a:p>
            <a:r>
              <a:rPr lang="sr-Cyrl-RS" dirty="0"/>
              <a:t>Књиговодствени аспект имовине</a:t>
            </a:r>
            <a:br>
              <a:rPr lang="en-GB" dirty="0"/>
            </a:br>
            <a:endParaRPr lang="en-GB" dirty="0"/>
          </a:p>
        </p:txBody>
      </p:sp>
      <p:graphicFrame>
        <p:nvGraphicFramePr>
          <p:cNvPr id="4" name="Diagram 3">
            <a:extLst>
              <a:ext uri="{FF2B5EF4-FFF2-40B4-BE49-F238E27FC236}">
                <a16:creationId xmlns:a16="http://schemas.microsoft.com/office/drawing/2014/main" id="{362B5AF4-D70D-4E9D-9D5B-574DF058178B}"/>
              </a:ext>
            </a:extLst>
          </p:cNvPr>
          <p:cNvGraphicFramePr/>
          <p:nvPr>
            <p:extLst>
              <p:ext uri="{D42A27DB-BD31-4B8C-83A1-F6EECF244321}">
                <p14:modId xmlns:p14="http://schemas.microsoft.com/office/powerpoint/2010/main" val="884079256"/>
              </p:ext>
            </p:extLst>
          </p:nvPr>
        </p:nvGraphicFramePr>
        <p:xfrm>
          <a:off x="3322568" y="1027906"/>
          <a:ext cx="5159280" cy="5191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7850835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07F4D-892E-4913-9791-FA1D7FE7174C}"/>
              </a:ext>
            </a:extLst>
          </p:cNvPr>
          <p:cNvSpPr>
            <a:spLocks noGrp="1"/>
          </p:cNvSpPr>
          <p:nvPr>
            <p:ph type="title"/>
          </p:nvPr>
        </p:nvSpPr>
        <p:spPr/>
        <p:txBody>
          <a:bodyPr/>
          <a:lstStyle/>
          <a:p>
            <a:r>
              <a:rPr lang="sr-Cyrl-RS" dirty="0"/>
              <a:t>Билансна равнотежа</a:t>
            </a:r>
            <a:endParaRPr lang="en-GB" dirty="0"/>
          </a:p>
        </p:txBody>
      </p:sp>
      <p:sp>
        <p:nvSpPr>
          <p:cNvPr id="3" name="Content Placeholder 2">
            <a:extLst>
              <a:ext uri="{FF2B5EF4-FFF2-40B4-BE49-F238E27FC236}">
                <a16:creationId xmlns:a16="http://schemas.microsoft.com/office/drawing/2014/main" id="{497C44B6-12B1-401C-8A80-27C74D955C91}"/>
              </a:ext>
            </a:extLst>
          </p:cNvPr>
          <p:cNvSpPr>
            <a:spLocks noGrp="1"/>
          </p:cNvSpPr>
          <p:nvPr>
            <p:ph idx="1"/>
          </p:nvPr>
        </p:nvSpPr>
        <p:spPr>
          <a:xfrm>
            <a:off x="732182" y="1815548"/>
            <a:ext cx="10515600" cy="4810539"/>
          </a:xfrm>
        </p:spPr>
        <p:txBody>
          <a:bodyPr>
            <a:normAutofit/>
          </a:bodyPr>
          <a:lstStyle/>
          <a:p>
            <a:r>
              <a:rPr lang="sr-Cyrl-RS" sz="2000" dirty="0"/>
              <a:t>Можемо констатовати да је збир средстава једнак збиру извора средстава или</a:t>
            </a:r>
          </a:p>
          <a:p>
            <a:endParaRPr lang="sr-Cyrl-RS" sz="2000" dirty="0"/>
          </a:p>
          <a:p>
            <a:endParaRPr lang="sr-Cyrl-RS" sz="2000" dirty="0"/>
          </a:p>
          <a:p>
            <a:pPr marL="0" indent="0">
              <a:buNone/>
            </a:pPr>
            <a:endParaRPr lang="sr-Cyrl-RS" sz="2000" dirty="0"/>
          </a:p>
          <a:p>
            <a:pPr marL="0" indent="0">
              <a:buNone/>
            </a:pPr>
            <a:endParaRPr lang="sr-Cyrl-RS" sz="2000" dirty="0"/>
          </a:p>
          <a:p>
            <a:pPr marL="0" indent="0">
              <a:buNone/>
            </a:pPr>
            <a:endParaRPr lang="sr-Cyrl-RS" sz="2000" dirty="0"/>
          </a:p>
          <a:p>
            <a:pPr marL="0" indent="0">
              <a:buNone/>
            </a:pPr>
            <a:endParaRPr lang="sr-Cyrl-RS" sz="2000" dirty="0"/>
          </a:p>
          <a:p>
            <a:pPr marL="0" indent="0">
              <a:buNone/>
            </a:pPr>
            <a:endParaRPr lang="sr-Cyrl-RS" sz="2000" dirty="0"/>
          </a:p>
          <a:p>
            <a:pPr marL="0" indent="0">
              <a:buNone/>
            </a:pPr>
            <a:endParaRPr lang="sr-Cyrl-RS" sz="2000" dirty="0"/>
          </a:p>
          <a:p>
            <a:pPr marL="0" indent="0">
              <a:buNone/>
            </a:pPr>
            <a:endParaRPr lang="en-US" sz="2000" dirty="0"/>
          </a:p>
          <a:p>
            <a:endParaRPr lang="en-GB" sz="2000" dirty="0"/>
          </a:p>
        </p:txBody>
      </p:sp>
      <p:graphicFrame>
        <p:nvGraphicFramePr>
          <p:cNvPr id="5" name="Diagram 4">
            <a:extLst>
              <a:ext uri="{FF2B5EF4-FFF2-40B4-BE49-F238E27FC236}">
                <a16:creationId xmlns:a16="http://schemas.microsoft.com/office/drawing/2014/main" id="{51A165BF-9FB4-4A78-BBCE-3E93735BF4E4}"/>
              </a:ext>
            </a:extLst>
          </p:cNvPr>
          <p:cNvGraphicFramePr/>
          <p:nvPr/>
        </p:nvGraphicFramePr>
        <p:xfrm>
          <a:off x="1435099" y="2208606"/>
          <a:ext cx="9321800" cy="17632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a:extLst>
              <a:ext uri="{FF2B5EF4-FFF2-40B4-BE49-F238E27FC236}">
                <a16:creationId xmlns:a16="http://schemas.microsoft.com/office/drawing/2014/main" id="{A2DF1389-8C51-4074-AD02-BD6608FF72E6}"/>
              </a:ext>
            </a:extLst>
          </p:cNvPr>
          <p:cNvGraphicFramePr/>
          <p:nvPr/>
        </p:nvGraphicFramePr>
        <p:xfrm>
          <a:off x="892139" y="4489807"/>
          <a:ext cx="10407721" cy="183769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26531156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07F4D-892E-4913-9791-FA1D7FE7174C}"/>
              </a:ext>
            </a:extLst>
          </p:cNvPr>
          <p:cNvSpPr>
            <a:spLocks noGrp="1"/>
          </p:cNvSpPr>
          <p:nvPr>
            <p:ph type="title"/>
          </p:nvPr>
        </p:nvSpPr>
        <p:spPr/>
        <p:txBody>
          <a:bodyPr/>
          <a:lstStyle/>
          <a:p>
            <a:r>
              <a:rPr lang="sr-Cyrl-RS" dirty="0"/>
              <a:t>Билансна равнотежа</a:t>
            </a:r>
            <a:endParaRPr lang="en-GB" dirty="0"/>
          </a:p>
        </p:txBody>
      </p:sp>
      <p:sp>
        <p:nvSpPr>
          <p:cNvPr id="3" name="Content Placeholder 2">
            <a:extLst>
              <a:ext uri="{FF2B5EF4-FFF2-40B4-BE49-F238E27FC236}">
                <a16:creationId xmlns:a16="http://schemas.microsoft.com/office/drawing/2014/main" id="{497C44B6-12B1-401C-8A80-27C74D955C91}"/>
              </a:ext>
            </a:extLst>
          </p:cNvPr>
          <p:cNvSpPr>
            <a:spLocks noGrp="1"/>
          </p:cNvSpPr>
          <p:nvPr>
            <p:ph idx="1"/>
          </p:nvPr>
        </p:nvSpPr>
        <p:spPr>
          <a:xfrm>
            <a:off x="732182" y="1815548"/>
            <a:ext cx="10515600" cy="4810539"/>
          </a:xfrm>
        </p:spPr>
        <p:txBody>
          <a:bodyPr>
            <a:normAutofit/>
          </a:bodyPr>
          <a:lstStyle/>
          <a:p>
            <a:pPr marL="0" indent="0">
              <a:buNone/>
            </a:pPr>
            <a:r>
              <a:rPr lang="sr-Cyrl-RS" sz="2000" dirty="0"/>
              <a:t>А из наведене једначине може се закључити да је:</a:t>
            </a:r>
            <a:endParaRPr lang="en-US" sz="2000" dirty="0"/>
          </a:p>
          <a:p>
            <a:pPr marL="0" indent="0">
              <a:buNone/>
            </a:pPr>
            <a:endParaRPr lang="en-US" sz="2000" dirty="0"/>
          </a:p>
          <a:p>
            <a:pPr marL="0" indent="0">
              <a:buNone/>
            </a:pPr>
            <a:endParaRPr lang="sr-Cyrl-RS" sz="2000" dirty="0"/>
          </a:p>
          <a:p>
            <a:pPr marL="0" indent="0">
              <a:buNone/>
            </a:pPr>
            <a:endParaRPr lang="sr-Cyrl-RS" sz="2000" dirty="0"/>
          </a:p>
          <a:p>
            <a:pPr marL="0" indent="0">
              <a:buNone/>
            </a:pPr>
            <a:endParaRPr lang="en-US" sz="2000" dirty="0"/>
          </a:p>
          <a:p>
            <a:pPr marL="0" indent="0">
              <a:buNone/>
            </a:pPr>
            <a:endParaRPr lang="sr-Cyrl-RS" sz="2000" dirty="0"/>
          </a:p>
          <a:p>
            <a:pPr marL="0" indent="0">
              <a:buNone/>
            </a:pPr>
            <a:endParaRPr lang="sr-Cyrl-RS" sz="2000" dirty="0"/>
          </a:p>
          <a:p>
            <a:pPr marL="0" indent="0">
              <a:buNone/>
            </a:pPr>
            <a:endParaRPr lang="sr-Cyrl-RS" sz="2000" dirty="0"/>
          </a:p>
          <a:p>
            <a:pPr marL="0" indent="0">
              <a:buNone/>
            </a:pPr>
            <a:r>
              <a:rPr lang="sr-Cyrl-RS" sz="2000" dirty="0"/>
              <a:t>Разлика између укупних средстава која су у употреби (бруто имовина) и обавеза према трећим лицима (кредиторима и повериоцима), представља </a:t>
            </a:r>
            <a:r>
              <a:rPr lang="sr-Cyrl-RS" sz="2000" b="1" dirty="0"/>
              <a:t>капитал (нето имовину) предузећа (власнички или сопствени)</a:t>
            </a:r>
            <a:r>
              <a:rPr lang="sr-Cyrl-RS" sz="2000" dirty="0"/>
              <a:t>.</a:t>
            </a:r>
          </a:p>
          <a:p>
            <a:endParaRPr lang="en-GB" sz="2000" dirty="0"/>
          </a:p>
        </p:txBody>
      </p:sp>
      <p:graphicFrame>
        <p:nvGraphicFramePr>
          <p:cNvPr id="4" name="Diagram 3">
            <a:extLst>
              <a:ext uri="{FF2B5EF4-FFF2-40B4-BE49-F238E27FC236}">
                <a16:creationId xmlns:a16="http://schemas.microsoft.com/office/drawing/2014/main" id="{8C85C297-24EC-4EF4-956F-F270AB52204D}"/>
              </a:ext>
            </a:extLst>
          </p:cNvPr>
          <p:cNvGraphicFramePr/>
          <p:nvPr/>
        </p:nvGraphicFramePr>
        <p:xfrm>
          <a:off x="944218" y="2517169"/>
          <a:ext cx="9473778" cy="22397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Minus Sign 6">
            <a:extLst>
              <a:ext uri="{FF2B5EF4-FFF2-40B4-BE49-F238E27FC236}">
                <a16:creationId xmlns:a16="http://schemas.microsoft.com/office/drawing/2014/main" id="{E8558F10-E421-4506-B22F-18BC6C1F1B39}"/>
              </a:ext>
            </a:extLst>
          </p:cNvPr>
          <p:cNvSpPr/>
          <p:nvPr/>
        </p:nvSpPr>
        <p:spPr>
          <a:xfrm>
            <a:off x="3364267" y="3166748"/>
            <a:ext cx="914400" cy="91440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2131055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268BC-1AEB-46E7-A852-51661932EA98}"/>
              </a:ext>
            </a:extLst>
          </p:cNvPr>
          <p:cNvSpPr>
            <a:spLocks noGrp="1"/>
          </p:cNvSpPr>
          <p:nvPr>
            <p:ph type="title"/>
          </p:nvPr>
        </p:nvSpPr>
        <p:spPr/>
        <p:txBody>
          <a:bodyPr/>
          <a:lstStyle/>
          <a:p>
            <a:r>
              <a:rPr lang="sr-Cyrl-RS" dirty="0"/>
              <a:t>Својства биланса стања</a:t>
            </a:r>
            <a:endParaRPr lang="en-GB" dirty="0"/>
          </a:p>
        </p:txBody>
      </p:sp>
      <p:sp>
        <p:nvSpPr>
          <p:cNvPr id="3" name="Content Placeholder 2">
            <a:extLst>
              <a:ext uri="{FF2B5EF4-FFF2-40B4-BE49-F238E27FC236}">
                <a16:creationId xmlns:a16="http://schemas.microsoft.com/office/drawing/2014/main" id="{8D60079A-5558-42EE-87B5-A25A2BCB4038}"/>
              </a:ext>
            </a:extLst>
          </p:cNvPr>
          <p:cNvSpPr>
            <a:spLocks noGrp="1"/>
          </p:cNvSpPr>
          <p:nvPr>
            <p:ph idx="1"/>
          </p:nvPr>
        </p:nvSpPr>
        <p:spPr/>
        <p:txBody>
          <a:bodyPr/>
          <a:lstStyle/>
          <a:p>
            <a:r>
              <a:rPr lang="sr-Latn-RS" altLang="en-US" dirty="0"/>
              <a:t>Оријентисан  на прошлост (</a:t>
            </a:r>
            <a:r>
              <a:rPr lang="en-US" altLang="en-US" dirty="0"/>
              <a:t>e</a:t>
            </a:r>
            <a:r>
              <a:rPr lang="sr-Latn-CS" altLang="en-US" dirty="0"/>
              <a:t>x</a:t>
            </a:r>
            <a:r>
              <a:rPr lang="en-US" altLang="en-US" dirty="0"/>
              <a:t> </a:t>
            </a:r>
            <a:r>
              <a:rPr lang="sr-Latn-CS" altLang="en-US" dirty="0"/>
              <a:t>post</a:t>
            </a:r>
            <a:r>
              <a:rPr lang="sr-Latn-RS" altLang="en-US" dirty="0"/>
              <a:t> посматрање)</a:t>
            </a:r>
          </a:p>
          <a:p>
            <a:pPr lvl="1"/>
            <a:r>
              <a:rPr lang="sr-Latn-RS" altLang="en-US" dirty="0"/>
              <a:t>Сучељавање имовине (употреба капитала) на страни активе и капитала (извори  средстава) на страни пасиве у одређеном временском тренутку.</a:t>
            </a:r>
          </a:p>
          <a:p>
            <a:r>
              <a:rPr lang="sr-Latn-RS" altLang="en-US" dirty="0"/>
              <a:t>Не постоји директна веза између појединачних позиција активе и пасиве.</a:t>
            </a:r>
          </a:p>
          <a:p>
            <a:pPr lvl="1"/>
            <a:r>
              <a:rPr lang="sr-Latn-RS" altLang="en-US" dirty="0"/>
              <a:t>Постоји само једнакост на нивоу целине</a:t>
            </a:r>
            <a:endParaRPr lang="en-GB" dirty="0"/>
          </a:p>
        </p:txBody>
      </p:sp>
    </p:spTree>
    <p:extLst>
      <p:ext uri="{BB962C8B-B14F-4D97-AF65-F5344CB8AC3E}">
        <p14:creationId xmlns:p14="http://schemas.microsoft.com/office/powerpoint/2010/main" val="258398352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AE19618-3C60-42F2-805E-0613E2983F6C}"/>
              </a:ext>
            </a:extLst>
          </p:cNvPr>
          <p:cNvSpPr>
            <a:spLocks noGrp="1"/>
          </p:cNvSpPr>
          <p:nvPr>
            <p:ph type="title"/>
          </p:nvPr>
        </p:nvSpPr>
        <p:spPr/>
        <p:txBody>
          <a:bodyPr/>
          <a:lstStyle/>
          <a:p>
            <a:r>
              <a:rPr lang="sr-Cyrl-RS" dirty="0"/>
              <a:t>Штафелна форма</a:t>
            </a:r>
            <a:endParaRPr lang="en-GB" dirty="0"/>
          </a:p>
        </p:txBody>
      </p:sp>
      <p:sp>
        <p:nvSpPr>
          <p:cNvPr id="3" name="Content Placeholder 2">
            <a:extLst>
              <a:ext uri="{FF2B5EF4-FFF2-40B4-BE49-F238E27FC236}">
                <a16:creationId xmlns:a16="http://schemas.microsoft.com/office/drawing/2014/main" id="{DA0C507C-F15A-4556-BDE5-FEAC445577E0}"/>
              </a:ext>
            </a:extLst>
          </p:cNvPr>
          <p:cNvSpPr>
            <a:spLocks noGrp="1"/>
          </p:cNvSpPr>
          <p:nvPr>
            <p:ph idx="1"/>
          </p:nvPr>
        </p:nvSpPr>
        <p:spPr/>
        <p:txBody>
          <a:bodyPr>
            <a:normAutofit/>
          </a:bodyPr>
          <a:lstStyle/>
          <a:p>
            <a:r>
              <a:rPr lang="sr-Cyrl-RS" sz="2600" dirty="0">
                <a:effectLst/>
                <a:latin typeface="Calibri" panose="020F0502020204030204" pitchFamily="34" charset="0"/>
                <a:ea typeface="Calibri" panose="020F0502020204030204" pitchFamily="34" charset="0"/>
                <a:cs typeface="Arial" panose="020B0604020202020204" pitchFamily="34" charset="0"/>
              </a:rPr>
              <a:t>У утврђивању редоследа позиција у билансу стања у Србији примењују се принципи ликвидности и доспелости. </a:t>
            </a:r>
          </a:p>
          <a:p>
            <a:r>
              <a:rPr lang="sr-Cyrl-RS" sz="2600" dirty="0">
                <a:effectLst/>
                <a:latin typeface="Calibri" panose="020F0502020204030204" pitchFamily="34" charset="0"/>
                <a:ea typeface="Calibri" panose="020F0502020204030204" pitchFamily="34" charset="0"/>
                <a:cs typeface="Arial" panose="020B0604020202020204" pitchFamily="34" charset="0"/>
              </a:rPr>
              <a:t>Принцип ликвидности се односи на позиције активе и подразумева да су ставке у активи распоређене према растућој ликвидности, односно од најмање ликвидних до </a:t>
            </a:r>
            <a:r>
              <a:rPr lang="sr-Cyrl-RS" sz="2600" dirty="0" err="1">
                <a:effectLst/>
                <a:latin typeface="Calibri" panose="020F0502020204030204" pitchFamily="34" charset="0"/>
                <a:ea typeface="Calibri" panose="020F0502020204030204" pitchFamily="34" charset="0"/>
                <a:cs typeface="Arial" panose="020B0604020202020204" pitchFamily="34" charset="0"/>
              </a:rPr>
              <a:t>најликвиднијих</a:t>
            </a:r>
            <a:r>
              <a:rPr lang="sr-Cyrl-RS" sz="2600" dirty="0">
                <a:effectLst/>
                <a:latin typeface="Calibri" panose="020F0502020204030204" pitchFamily="34" charset="0"/>
                <a:ea typeface="Calibri" panose="020F0502020204030204" pitchFamily="34" charset="0"/>
                <a:cs typeface="Arial" panose="020B0604020202020204" pitchFamily="34" charset="0"/>
              </a:rPr>
              <a:t> средстава. </a:t>
            </a:r>
          </a:p>
          <a:p>
            <a:r>
              <a:rPr lang="sr-Cyrl-RS" sz="2600" dirty="0">
                <a:effectLst/>
                <a:latin typeface="Calibri" panose="020F0502020204030204" pitchFamily="34" charset="0"/>
                <a:ea typeface="Calibri" panose="020F0502020204030204" pitchFamily="34" charset="0"/>
                <a:cs typeface="Arial" panose="020B0604020202020204" pitchFamily="34" charset="0"/>
              </a:rPr>
              <a:t>Принцип доспелости примењује се на позиције пасиве, где су ставке распоређене према растућој доспелости обавеза, од најкаснијих до најранијих датума доспећа. </a:t>
            </a:r>
            <a:endParaRPr lang="en-GB" b="1" dirty="0"/>
          </a:p>
        </p:txBody>
      </p:sp>
    </p:spTree>
    <p:extLst>
      <p:ext uri="{BB962C8B-B14F-4D97-AF65-F5344CB8AC3E}">
        <p14:creationId xmlns:p14="http://schemas.microsoft.com/office/powerpoint/2010/main" val="12602635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42C21-2728-4CCB-876B-1468D9EC8242}"/>
              </a:ext>
            </a:extLst>
          </p:cNvPr>
          <p:cNvSpPr>
            <a:spLocks noGrp="1"/>
          </p:cNvSpPr>
          <p:nvPr>
            <p:ph type="title"/>
          </p:nvPr>
        </p:nvSpPr>
        <p:spPr/>
        <p:txBody>
          <a:bodyPr/>
          <a:lstStyle/>
          <a:p>
            <a:r>
              <a:rPr lang="sr-Cyrl-RS" dirty="0"/>
              <a:t>Образац</a:t>
            </a:r>
            <a:endParaRPr lang="en-GB" dirty="0"/>
          </a:p>
        </p:txBody>
      </p:sp>
      <p:sp>
        <p:nvSpPr>
          <p:cNvPr id="3" name="Content Placeholder 2">
            <a:extLst>
              <a:ext uri="{FF2B5EF4-FFF2-40B4-BE49-F238E27FC236}">
                <a16:creationId xmlns:a16="http://schemas.microsoft.com/office/drawing/2014/main" id="{1ED46F70-5893-459E-8935-27CFCFB2C192}"/>
              </a:ext>
            </a:extLst>
          </p:cNvPr>
          <p:cNvSpPr>
            <a:spLocks noGrp="1"/>
          </p:cNvSpPr>
          <p:nvPr>
            <p:ph idx="1"/>
          </p:nvPr>
        </p:nvSpPr>
        <p:spPr/>
        <p:txBody>
          <a:bodyPr/>
          <a:lstStyle/>
          <a:p>
            <a:r>
              <a:rPr lang="en-GB" dirty="0">
                <a:hlinkClick r:id="rId2"/>
              </a:rPr>
              <a:t>Obrazac 1 - </a:t>
            </a:r>
            <a:r>
              <a:rPr lang="en-GB" dirty="0" err="1">
                <a:hlinkClick r:id="rId2"/>
              </a:rPr>
              <a:t>Bilans</a:t>
            </a:r>
            <a:r>
              <a:rPr lang="en-GB" dirty="0">
                <a:hlinkClick r:id="rId2"/>
              </a:rPr>
              <a:t> </a:t>
            </a:r>
            <a:r>
              <a:rPr lang="en-GB" dirty="0" err="1">
                <a:hlinkClick r:id="rId2"/>
              </a:rPr>
              <a:t>stanja</a:t>
            </a:r>
            <a:endParaRPr lang="en-GB" dirty="0"/>
          </a:p>
          <a:p>
            <a:endParaRPr lang="en-GB" dirty="0"/>
          </a:p>
        </p:txBody>
      </p:sp>
    </p:spTree>
    <p:extLst>
      <p:ext uri="{BB962C8B-B14F-4D97-AF65-F5344CB8AC3E}">
        <p14:creationId xmlns:p14="http://schemas.microsoft.com/office/powerpoint/2010/main" val="27912565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96246-2E7E-4126-8286-EA64CF799D96}"/>
              </a:ext>
            </a:extLst>
          </p:cNvPr>
          <p:cNvSpPr>
            <a:spLocks noGrp="1"/>
          </p:cNvSpPr>
          <p:nvPr>
            <p:ph type="title"/>
          </p:nvPr>
        </p:nvSpPr>
        <p:spPr/>
        <p:txBody>
          <a:bodyPr/>
          <a:lstStyle/>
          <a:p>
            <a:r>
              <a:rPr lang="sr-Cyrl-RS" dirty="0"/>
              <a:t>Књиговодство</a:t>
            </a:r>
            <a:endParaRPr lang="en-GB" dirty="0"/>
          </a:p>
        </p:txBody>
      </p:sp>
      <p:sp>
        <p:nvSpPr>
          <p:cNvPr id="3" name="Content Placeholder 2">
            <a:extLst>
              <a:ext uri="{FF2B5EF4-FFF2-40B4-BE49-F238E27FC236}">
                <a16:creationId xmlns:a16="http://schemas.microsoft.com/office/drawing/2014/main" id="{B4C97127-7FC2-418D-BC42-5ABC1103604A}"/>
              </a:ext>
            </a:extLst>
          </p:cNvPr>
          <p:cNvSpPr>
            <a:spLocks noGrp="1"/>
          </p:cNvSpPr>
          <p:nvPr>
            <p:ph idx="1"/>
          </p:nvPr>
        </p:nvSpPr>
        <p:spPr/>
        <p:txBody>
          <a:bodyPr/>
          <a:lstStyle/>
          <a:p>
            <a:r>
              <a:rPr lang="sr-Cyrl-RS" dirty="0"/>
              <a:t>Задатак књиговодстава је да </a:t>
            </a:r>
          </a:p>
          <a:p>
            <a:pPr lvl="1"/>
            <a:r>
              <a:rPr lang="sr-Cyrl-RS" dirty="0"/>
              <a:t>Прикупи документацију о стању и променама у имовини предузећа</a:t>
            </a:r>
          </a:p>
          <a:p>
            <a:pPr lvl="1"/>
            <a:r>
              <a:rPr lang="sr-Cyrl-RS" dirty="0"/>
              <a:t>Контролише исправност документације</a:t>
            </a:r>
          </a:p>
          <a:p>
            <a:pPr lvl="1"/>
            <a:r>
              <a:rPr lang="sr-Cyrl-RS" dirty="0"/>
              <a:t>Класификује промене по имовинским предметима (врши контирање)</a:t>
            </a:r>
          </a:p>
          <a:p>
            <a:pPr lvl="1"/>
            <a:r>
              <a:rPr lang="sr-Cyrl-RS" dirty="0"/>
              <a:t>Књижи промене у пословним књигама</a:t>
            </a:r>
          </a:p>
          <a:p>
            <a:pPr lvl="1"/>
            <a:r>
              <a:rPr lang="sr-Cyrl-RS" dirty="0"/>
              <a:t>Чува и архивира књиговодствена документа и пословне књиге</a:t>
            </a:r>
          </a:p>
          <a:p>
            <a:pPr lvl="1"/>
            <a:r>
              <a:rPr lang="sr-Cyrl-RS" dirty="0"/>
              <a:t>Омогући израду извештаја о пословању</a:t>
            </a:r>
          </a:p>
        </p:txBody>
      </p:sp>
    </p:spTree>
    <p:extLst>
      <p:ext uri="{BB962C8B-B14F-4D97-AF65-F5344CB8AC3E}">
        <p14:creationId xmlns:p14="http://schemas.microsoft.com/office/powerpoint/2010/main" val="332011538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17616-F721-5C4C-AC00-1214293156D0}"/>
              </a:ext>
            </a:extLst>
          </p:cNvPr>
          <p:cNvSpPr>
            <a:spLocks noGrp="1"/>
          </p:cNvSpPr>
          <p:nvPr>
            <p:ph type="title"/>
          </p:nvPr>
        </p:nvSpPr>
        <p:spPr>
          <a:xfrm>
            <a:off x="838200" y="365125"/>
            <a:ext cx="10515600" cy="1325563"/>
          </a:xfrm>
        </p:spPr>
        <p:txBody>
          <a:bodyPr/>
          <a:lstStyle/>
          <a:p>
            <a:r>
              <a:rPr lang="sr-Cyrl-RS" dirty="0"/>
              <a:t>Приказ и редослед позиција у билансу стања</a:t>
            </a:r>
            <a:endParaRPr lang="en-US" dirty="0"/>
          </a:p>
        </p:txBody>
      </p:sp>
      <p:sp>
        <p:nvSpPr>
          <p:cNvPr id="3" name="Content Placeholder 2">
            <a:extLst>
              <a:ext uri="{FF2B5EF4-FFF2-40B4-BE49-F238E27FC236}">
                <a16:creationId xmlns:a16="http://schemas.microsoft.com/office/drawing/2014/main" id="{D9C860E8-0ACB-FE37-6A0F-75DA01E2C520}"/>
              </a:ext>
            </a:extLst>
          </p:cNvPr>
          <p:cNvSpPr>
            <a:spLocks noGrp="1"/>
          </p:cNvSpPr>
          <p:nvPr>
            <p:ph idx="1"/>
          </p:nvPr>
        </p:nvSpPr>
        <p:spPr>
          <a:xfrm>
            <a:off x="838200" y="1825625"/>
            <a:ext cx="10515600" cy="4351338"/>
          </a:xfrm>
        </p:spPr>
        <p:txBody>
          <a:bodyPr/>
          <a:lstStyle/>
          <a:p>
            <a:r>
              <a:rPr lang="sr-Cyrl-RS" dirty="0"/>
              <a:t>Биланс стања може бити приказан у два облика: Т-конто форма и листа форма. </a:t>
            </a:r>
          </a:p>
          <a:p>
            <a:pPr lvl="1"/>
            <a:r>
              <a:rPr lang="sr-Cyrl-RS" dirty="0"/>
              <a:t>Т-конто форма је педагошка форма у којој се позиције активе налазе на левој страни, а позиције пасиве на десној, што омогућава једноставан визуелни приказ равнотеже.</a:t>
            </a:r>
          </a:p>
          <a:p>
            <a:pPr lvl="1"/>
            <a:r>
              <a:rPr lang="sr-Cyrl-RS" dirty="0"/>
              <a:t>Листа или </a:t>
            </a:r>
            <a:r>
              <a:rPr lang="sr-Cyrl-RS" dirty="0" err="1"/>
              <a:t>штафелна</a:t>
            </a:r>
            <a:r>
              <a:rPr lang="sr-Cyrl-RS" dirty="0"/>
              <a:t> форма, наводи позиције активе на врху, а испод њих позиције пасиве, што пружа преглед у облику листе. </a:t>
            </a:r>
          </a:p>
          <a:p>
            <a:pPr lvl="2"/>
            <a:r>
              <a:rPr lang="sr-Cyrl-RS" dirty="0" err="1"/>
              <a:t>Штафелна</a:t>
            </a:r>
            <a:r>
              <a:rPr lang="sr-Cyrl-RS" dirty="0"/>
              <a:t> форма је прописани облик извештавања.</a:t>
            </a:r>
            <a:endParaRPr lang="en-US" dirty="0"/>
          </a:p>
          <a:p>
            <a:endParaRPr lang="en-US" dirty="0"/>
          </a:p>
        </p:txBody>
      </p:sp>
    </p:spTree>
    <p:extLst>
      <p:ext uri="{BB962C8B-B14F-4D97-AF65-F5344CB8AC3E}">
        <p14:creationId xmlns:p14="http://schemas.microsoft.com/office/powerpoint/2010/main" val="425053796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D1E77-EB75-4781-885A-D0464F44E726}"/>
              </a:ext>
            </a:extLst>
          </p:cNvPr>
          <p:cNvSpPr>
            <a:spLocks noGrp="1"/>
          </p:cNvSpPr>
          <p:nvPr>
            <p:ph type="title"/>
          </p:nvPr>
        </p:nvSpPr>
        <p:spPr>
          <a:xfrm>
            <a:off x="375621" y="386640"/>
            <a:ext cx="3895165" cy="1325563"/>
          </a:xfrm>
        </p:spPr>
        <p:txBody>
          <a:bodyPr>
            <a:noAutofit/>
          </a:bodyPr>
          <a:lstStyle/>
          <a:p>
            <a:r>
              <a:rPr lang="sr-Cyrl-RS" sz="3200" dirty="0"/>
              <a:t>Редослед није исти у другим земљама</a:t>
            </a:r>
            <a:endParaRPr lang="en-GB" sz="3200" dirty="0"/>
          </a:p>
        </p:txBody>
      </p:sp>
      <p:pic>
        <p:nvPicPr>
          <p:cNvPr id="1026" name="Picture 2" descr="See the source image">
            <a:extLst>
              <a:ext uri="{FF2B5EF4-FFF2-40B4-BE49-F238E27FC236}">
                <a16:creationId xmlns:a16="http://schemas.microsoft.com/office/drawing/2014/main" id="{FFD7A0B9-6603-43AA-BD2F-469083FD97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0213" y="259668"/>
            <a:ext cx="7792290" cy="6128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258802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C8305-923F-4B70-9AB3-346B5940EFEC}"/>
              </a:ext>
            </a:extLst>
          </p:cNvPr>
          <p:cNvSpPr>
            <a:spLocks noGrp="1"/>
          </p:cNvSpPr>
          <p:nvPr>
            <p:ph type="title"/>
          </p:nvPr>
        </p:nvSpPr>
        <p:spPr>
          <a:xfrm>
            <a:off x="838200" y="365125"/>
            <a:ext cx="10515600" cy="1325563"/>
          </a:xfrm>
        </p:spPr>
        <p:txBody>
          <a:bodyPr/>
          <a:lstStyle/>
          <a:p>
            <a:r>
              <a:rPr lang="sr-Cyrl-RS" dirty="0"/>
              <a:t>Утицај пословних промена на Биланс стања</a:t>
            </a:r>
            <a:br>
              <a:rPr lang="sr-Cyrl-RS" dirty="0"/>
            </a:br>
            <a:endParaRPr lang="en-GB" dirty="0"/>
          </a:p>
        </p:txBody>
      </p:sp>
      <p:sp>
        <p:nvSpPr>
          <p:cNvPr id="3" name="Content Placeholder 2">
            <a:extLst>
              <a:ext uri="{FF2B5EF4-FFF2-40B4-BE49-F238E27FC236}">
                <a16:creationId xmlns:a16="http://schemas.microsoft.com/office/drawing/2014/main" id="{4F05943D-C843-467E-9795-E5288CE5A019}"/>
              </a:ext>
            </a:extLst>
          </p:cNvPr>
          <p:cNvSpPr>
            <a:spLocks noGrp="1"/>
          </p:cNvSpPr>
          <p:nvPr>
            <p:ph idx="1"/>
          </p:nvPr>
        </p:nvSpPr>
        <p:spPr>
          <a:xfrm>
            <a:off x="838200" y="1825625"/>
            <a:ext cx="10515600" cy="4351338"/>
          </a:xfrm>
        </p:spPr>
        <p:txBody>
          <a:bodyPr/>
          <a:lstStyle/>
          <a:p>
            <a:r>
              <a:rPr lang="sr-Cyrl-RS" dirty="0"/>
              <a:t>Свака пословна промена (операција) мора бити документована, тј.за сваку мора постојати одговарајући документ којим се доказује њен настанак, а истовремено оправдава њено евидентирање. </a:t>
            </a:r>
          </a:p>
          <a:p>
            <a:r>
              <a:rPr lang="sr-Cyrl-RS" dirty="0"/>
              <a:t>Пословне промене у вези са пословањем предузећа, које могу новчано да се изразе, истовремено су књиговодствене промене и обухватају се књиговодственом евиденцијом.</a:t>
            </a:r>
          </a:p>
          <a:p>
            <a:r>
              <a:rPr lang="sr-Cyrl-RS" dirty="0"/>
              <a:t>Пословне промене које утичу на биланс, тј.мењају стање активе и пасиве, ма колико биле разноврсне и бројне, могу се поделити (сврстати) у четири групе:</a:t>
            </a:r>
            <a:endParaRPr lang="en-GB" dirty="0"/>
          </a:p>
        </p:txBody>
      </p:sp>
    </p:spTree>
    <p:extLst>
      <p:ext uri="{BB962C8B-B14F-4D97-AF65-F5344CB8AC3E}">
        <p14:creationId xmlns:p14="http://schemas.microsoft.com/office/powerpoint/2010/main" val="154973399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EA679-C15B-41E7-AB9C-D677767ABA11}"/>
              </a:ext>
            </a:extLst>
          </p:cNvPr>
          <p:cNvSpPr>
            <a:spLocks noGrp="1"/>
          </p:cNvSpPr>
          <p:nvPr>
            <p:ph type="title"/>
          </p:nvPr>
        </p:nvSpPr>
        <p:spPr/>
        <p:txBody>
          <a:bodyPr/>
          <a:lstStyle/>
          <a:p>
            <a:r>
              <a:rPr lang="sr-Cyrl-RS" dirty="0"/>
              <a:t>Прва група промена</a:t>
            </a:r>
            <a:endParaRPr lang="en-GB" dirty="0"/>
          </a:p>
        </p:txBody>
      </p:sp>
      <p:sp>
        <p:nvSpPr>
          <p:cNvPr id="3" name="Content Placeholder 2">
            <a:extLst>
              <a:ext uri="{FF2B5EF4-FFF2-40B4-BE49-F238E27FC236}">
                <a16:creationId xmlns:a16="http://schemas.microsoft.com/office/drawing/2014/main" id="{9DC86322-E9D5-4F40-9D1B-B52BAD746035}"/>
              </a:ext>
            </a:extLst>
          </p:cNvPr>
          <p:cNvSpPr>
            <a:spLocks noGrp="1"/>
          </p:cNvSpPr>
          <p:nvPr>
            <p:ph idx="1"/>
          </p:nvPr>
        </p:nvSpPr>
        <p:spPr/>
        <p:txBody>
          <a:bodyPr>
            <a:normAutofit/>
          </a:bodyPr>
          <a:lstStyle/>
          <a:p>
            <a:r>
              <a:rPr lang="sr-Cyrl-RS" sz="2400" dirty="0"/>
              <a:t>Пословне промене које се одражавају само на активу, у смислу мењања њене структуре, док се пасива не мења. Збир биланса се не мења. </a:t>
            </a:r>
            <a:r>
              <a:rPr lang="sr-Cyrl-RS" sz="2400" b="1" dirty="0"/>
              <a:t>Билансна равнотежа остаје</a:t>
            </a:r>
            <a:r>
              <a:rPr lang="sr-Cyrl-RS" sz="2400" dirty="0"/>
              <a:t>.</a:t>
            </a:r>
          </a:p>
          <a:p>
            <a:pPr marL="0" indent="0">
              <a:buNone/>
            </a:pPr>
            <a:endParaRPr lang="sr-Cyrl-RS" sz="1800" dirty="0"/>
          </a:p>
          <a:p>
            <a:endParaRPr lang="sr-Cyrl-RS" sz="1800" dirty="0"/>
          </a:p>
          <a:p>
            <a:endParaRPr lang="sr-Cyrl-RS" sz="1600" dirty="0"/>
          </a:p>
          <a:p>
            <a:endParaRPr lang="en-GB" sz="1800" dirty="0"/>
          </a:p>
        </p:txBody>
      </p:sp>
      <p:graphicFrame>
        <p:nvGraphicFramePr>
          <p:cNvPr id="5" name="Table 5">
            <a:extLst>
              <a:ext uri="{FF2B5EF4-FFF2-40B4-BE49-F238E27FC236}">
                <a16:creationId xmlns:a16="http://schemas.microsoft.com/office/drawing/2014/main" id="{B9F0FFBC-3D38-4AEE-A149-E32A26F4BE84}"/>
              </a:ext>
            </a:extLst>
          </p:cNvPr>
          <p:cNvGraphicFramePr>
            <a:graphicFrameLocks noGrp="1"/>
          </p:cNvGraphicFramePr>
          <p:nvPr>
            <p:ph sz="half" idx="4294967295"/>
          </p:nvPr>
        </p:nvGraphicFramePr>
        <p:xfrm>
          <a:off x="1134533" y="3344228"/>
          <a:ext cx="9618134" cy="2832735"/>
        </p:xfrm>
        <a:graphic>
          <a:graphicData uri="http://schemas.openxmlformats.org/drawingml/2006/table">
            <a:tbl>
              <a:tblPr firstRow="1" bandRow="1">
                <a:tableStyleId>{5C22544A-7EE6-4342-B048-85BDC9FD1C3A}</a:tableStyleId>
              </a:tblPr>
              <a:tblGrid>
                <a:gridCol w="4809067">
                  <a:extLst>
                    <a:ext uri="{9D8B030D-6E8A-4147-A177-3AD203B41FA5}">
                      <a16:colId xmlns:a16="http://schemas.microsoft.com/office/drawing/2014/main" val="2527228397"/>
                    </a:ext>
                  </a:extLst>
                </a:gridCol>
                <a:gridCol w="4809067">
                  <a:extLst>
                    <a:ext uri="{9D8B030D-6E8A-4147-A177-3AD203B41FA5}">
                      <a16:colId xmlns:a16="http://schemas.microsoft.com/office/drawing/2014/main" val="1867138988"/>
                    </a:ext>
                  </a:extLst>
                </a:gridCol>
              </a:tblGrid>
              <a:tr h="566547">
                <a:tc gridSpan="2">
                  <a:txBody>
                    <a:bodyPr/>
                    <a:lstStyle/>
                    <a:p>
                      <a:pPr algn="ctr"/>
                      <a:r>
                        <a:rPr lang="sr-Cyrl-RS" sz="2800" b="0" cap="none" spc="0" dirty="0">
                          <a:ln w="0"/>
                          <a:solidFill>
                            <a:schemeClr val="tx1"/>
                          </a:solidFill>
                          <a:effectLst>
                            <a:outerShdw blurRad="38100" dist="19050" dir="2700000" algn="tl" rotWithShape="0">
                              <a:schemeClr val="dk1">
                                <a:alpha val="40000"/>
                              </a:schemeClr>
                            </a:outerShdw>
                          </a:effectLst>
                        </a:rPr>
                        <a:t>БИЛАНС 1</a:t>
                      </a:r>
                      <a:endParaRPr lang="en-GB" sz="28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en-GB" sz="14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21409134"/>
                  </a:ext>
                </a:extLst>
              </a:tr>
              <a:tr h="566547">
                <a:tc>
                  <a:txBody>
                    <a:bodyPr/>
                    <a:lstStyle/>
                    <a:p>
                      <a:pPr algn="ctr"/>
                      <a:r>
                        <a:rPr lang="sr-Cyrl-RS" sz="2800" dirty="0"/>
                        <a:t>Актива</a:t>
                      </a:r>
                      <a:endParaRPr lang="en-GB" sz="2800" dirty="0"/>
                    </a:p>
                  </a:txBody>
                  <a:tcPr>
                    <a:lnL w="12700" cmpd="sng">
                      <a:noFill/>
                    </a:lnL>
                    <a:lnR w="12700" cmpd="sng">
                      <a:noFill/>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sr-Cyrl-RS" sz="2800" dirty="0"/>
                        <a:t>Пасива</a:t>
                      </a:r>
                      <a:endParaRPr lang="en-GB" sz="2800" dirty="0"/>
                    </a:p>
                  </a:txBody>
                  <a:tcPr>
                    <a:lnL w="12700" cmpd="sng">
                      <a:noFill/>
                    </a:lnL>
                    <a:lnR w="12700" cmpd="sng">
                      <a:noFill/>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69561576"/>
                  </a:ext>
                </a:extLst>
              </a:tr>
              <a:tr h="566547">
                <a:tc>
                  <a:txBody>
                    <a:bodyPr/>
                    <a:lstStyle/>
                    <a:p>
                      <a:r>
                        <a:rPr lang="sr-Cyrl-RS" sz="2800" dirty="0"/>
                        <a:t>+ (повећање)</a:t>
                      </a:r>
                      <a:endParaRPr lang="en-GB" sz="28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endParaRPr lang="en-GB" sz="28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3163619334"/>
                  </a:ext>
                </a:extLst>
              </a:tr>
              <a:tr h="566547">
                <a:tc>
                  <a:txBody>
                    <a:bodyPr/>
                    <a:lstStyle/>
                    <a:p>
                      <a:r>
                        <a:rPr lang="sr-Cyrl-RS" sz="2800" dirty="0"/>
                        <a:t>- (смањење)</a:t>
                      </a:r>
                      <a:endParaRPr lang="en-GB" sz="2800" dirty="0"/>
                    </a:p>
                  </a:txBody>
                  <a:tcPr>
                    <a:lnR w="12700" cap="flat" cmpd="sng" algn="ctr">
                      <a:solidFill>
                        <a:schemeClr val="tx1"/>
                      </a:solidFill>
                      <a:prstDash val="solid"/>
                      <a:round/>
                      <a:headEnd type="none" w="med" len="med"/>
                      <a:tailEnd type="none" w="med" len="med"/>
                    </a:lnR>
                    <a:noFill/>
                  </a:tcPr>
                </a:tc>
                <a:tc>
                  <a:txBody>
                    <a:bodyPr/>
                    <a:lstStyle/>
                    <a:p>
                      <a:r>
                        <a:rPr lang="sr-Cyrl-RS" sz="2800" dirty="0"/>
                        <a:t>непромењена</a:t>
                      </a:r>
                      <a:endParaRPr lang="en-GB" sz="2800" dirty="0"/>
                    </a:p>
                  </a:txBody>
                  <a:tcP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2993979510"/>
                  </a:ext>
                </a:extLst>
              </a:tr>
              <a:tr h="566547">
                <a:tc>
                  <a:txBody>
                    <a:bodyPr/>
                    <a:lstStyle/>
                    <a:p>
                      <a:pPr algn="r"/>
                      <a:r>
                        <a:rPr lang="en-GB" sz="2800" dirty="0"/>
                        <a:t>Ʃ</a:t>
                      </a:r>
                      <a:r>
                        <a:rPr lang="sr-Cyrl-RS" sz="2800" dirty="0"/>
                        <a:t>=</a:t>
                      </a:r>
                      <a:endParaRPr lang="en-GB" sz="2800" dirty="0"/>
                    </a:p>
                  </a:txBody>
                  <a:tcPr>
                    <a:lnR w="12700" cap="flat" cmpd="sng" algn="ctr">
                      <a:solidFill>
                        <a:schemeClr val="tx1"/>
                      </a:solidFill>
                      <a:prstDash val="solid"/>
                      <a:round/>
                      <a:headEnd type="none" w="med" len="med"/>
                      <a:tailEnd type="none" w="med" len="med"/>
                    </a:lnR>
                    <a:noFill/>
                  </a:tcPr>
                </a:tc>
                <a:tc>
                  <a:txBody>
                    <a:bodyPr/>
                    <a:lstStyle/>
                    <a:p>
                      <a:r>
                        <a:rPr lang="en-GB" sz="2800" dirty="0"/>
                        <a:t>Ʃ</a:t>
                      </a:r>
                    </a:p>
                  </a:txBody>
                  <a:tcP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3781661628"/>
                  </a:ext>
                </a:extLst>
              </a:tr>
            </a:tbl>
          </a:graphicData>
        </a:graphic>
      </p:graphicFrame>
    </p:spTree>
    <p:extLst>
      <p:ext uri="{BB962C8B-B14F-4D97-AF65-F5344CB8AC3E}">
        <p14:creationId xmlns:p14="http://schemas.microsoft.com/office/powerpoint/2010/main" val="380162036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EA679-C15B-41E7-AB9C-D677767ABA11}"/>
              </a:ext>
            </a:extLst>
          </p:cNvPr>
          <p:cNvSpPr>
            <a:spLocks noGrp="1"/>
          </p:cNvSpPr>
          <p:nvPr>
            <p:ph type="title"/>
          </p:nvPr>
        </p:nvSpPr>
        <p:spPr/>
        <p:txBody>
          <a:bodyPr/>
          <a:lstStyle/>
          <a:p>
            <a:r>
              <a:rPr lang="sr-Cyrl-RS" dirty="0"/>
              <a:t>Друга група промена</a:t>
            </a:r>
            <a:endParaRPr lang="en-GB" dirty="0"/>
          </a:p>
        </p:txBody>
      </p:sp>
      <p:sp>
        <p:nvSpPr>
          <p:cNvPr id="3" name="Content Placeholder 2">
            <a:extLst>
              <a:ext uri="{FF2B5EF4-FFF2-40B4-BE49-F238E27FC236}">
                <a16:creationId xmlns:a16="http://schemas.microsoft.com/office/drawing/2014/main" id="{9DC86322-E9D5-4F40-9D1B-B52BAD746035}"/>
              </a:ext>
            </a:extLst>
          </p:cNvPr>
          <p:cNvSpPr>
            <a:spLocks noGrp="1"/>
          </p:cNvSpPr>
          <p:nvPr>
            <p:ph idx="1"/>
          </p:nvPr>
        </p:nvSpPr>
        <p:spPr/>
        <p:txBody>
          <a:bodyPr/>
          <a:lstStyle/>
          <a:p>
            <a:r>
              <a:rPr lang="sr-Cyrl-RS" dirty="0"/>
              <a:t>Пословне промене које се односе само на пасиву, у смислу мењања њене структуре, док се актива не мења. Не мења се ни збир биланса. Билансна равнотежа остаје.</a:t>
            </a:r>
          </a:p>
          <a:p>
            <a:endParaRPr lang="en-GB" dirty="0"/>
          </a:p>
          <a:p>
            <a:endParaRPr lang="en-GB" dirty="0"/>
          </a:p>
          <a:p>
            <a:endParaRPr lang="sr-Cyrl-RS" dirty="0"/>
          </a:p>
          <a:p>
            <a:endParaRPr lang="en-GB" dirty="0"/>
          </a:p>
        </p:txBody>
      </p:sp>
      <p:graphicFrame>
        <p:nvGraphicFramePr>
          <p:cNvPr id="9" name="Table 9">
            <a:extLst>
              <a:ext uri="{FF2B5EF4-FFF2-40B4-BE49-F238E27FC236}">
                <a16:creationId xmlns:a16="http://schemas.microsoft.com/office/drawing/2014/main" id="{3C8180A4-BB22-43B7-8408-294FB49DA4CD}"/>
              </a:ext>
            </a:extLst>
          </p:cNvPr>
          <p:cNvGraphicFramePr>
            <a:graphicFrameLocks noGrp="1"/>
          </p:cNvGraphicFramePr>
          <p:nvPr/>
        </p:nvGraphicFramePr>
        <p:xfrm>
          <a:off x="2382592" y="3428999"/>
          <a:ext cx="7443988" cy="2747965"/>
        </p:xfrm>
        <a:graphic>
          <a:graphicData uri="http://schemas.openxmlformats.org/drawingml/2006/table">
            <a:tbl>
              <a:tblPr firstRow="1" bandRow="1">
                <a:tableStyleId>{5C22544A-7EE6-4342-B048-85BDC9FD1C3A}</a:tableStyleId>
              </a:tblPr>
              <a:tblGrid>
                <a:gridCol w="3721994">
                  <a:extLst>
                    <a:ext uri="{9D8B030D-6E8A-4147-A177-3AD203B41FA5}">
                      <a16:colId xmlns:a16="http://schemas.microsoft.com/office/drawing/2014/main" val="455369067"/>
                    </a:ext>
                  </a:extLst>
                </a:gridCol>
                <a:gridCol w="3721994">
                  <a:extLst>
                    <a:ext uri="{9D8B030D-6E8A-4147-A177-3AD203B41FA5}">
                      <a16:colId xmlns:a16="http://schemas.microsoft.com/office/drawing/2014/main" val="3600757419"/>
                    </a:ext>
                  </a:extLst>
                </a:gridCol>
              </a:tblGrid>
              <a:tr h="549593">
                <a:tc gridSpan="2">
                  <a:txBody>
                    <a:bodyPr/>
                    <a:lstStyle/>
                    <a:p>
                      <a:pPr algn="ctr"/>
                      <a:r>
                        <a:rPr lang="sr-Cyrl-RS" sz="2800" dirty="0">
                          <a:solidFill>
                            <a:schemeClr val="tx1"/>
                          </a:solidFill>
                        </a:rPr>
                        <a:t>БИЛАНС 2</a:t>
                      </a:r>
                      <a:endParaRPr lang="en-GB" sz="2800" dirty="0">
                        <a:solidFill>
                          <a:schemeClr val="tx1"/>
                        </a:solidFill>
                      </a:endParaRPr>
                    </a:p>
                  </a:txBody>
                  <a:tcPr>
                    <a:noFill/>
                  </a:tcPr>
                </a:tc>
                <a:tc hMerge="1">
                  <a:txBody>
                    <a:bodyPr/>
                    <a:lstStyle/>
                    <a:p>
                      <a:endParaRPr lang="en-GB" dirty="0"/>
                    </a:p>
                  </a:txBody>
                  <a:tcPr>
                    <a:noFill/>
                  </a:tcPr>
                </a:tc>
                <a:extLst>
                  <a:ext uri="{0D108BD9-81ED-4DB2-BD59-A6C34878D82A}">
                    <a16:rowId xmlns:a16="http://schemas.microsoft.com/office/drawing/2014/main" val="617022223"/>
                  </a:ext>
                </a:extLst>
              </a:tr>
              <a:tr h="549593">
                <a:tc>
                  <a:txBody>
                    <a:bodyPr/>
                    <a:lstStyle/>
                    <a:p>
                      <a:pPr algn="ctr"/>
                      <a:r>
                        <a:rPr lang="sr-Cyrl-RS" sz="2800" dirty="0"/>
                        <a:t>Актива </a:t>
                      </a:r>
                      <a:endParaRPr lang="en-GB" sz="2800" dirty="0"/>
                    </a:p>
                  </a:txBody>
                  <a:tcPr>
                    <a:lnB w="12700" cap="flat" cmpd="sng" algn="ctr">
                      <a:solidFill>
                        <a:schemeClr val="tx1"/>
                      </a:solidFill>
                      <a:prstDash val="solid"/>
                      <a:round/>
                      <a:headEnd type="none" w="med" len="med"/>
                      <a:tailEnd type="none" w="med" len="med"/>
                    </a:lnB>
                    <a:noFill/>
                  </a:tcPr>
                </a:tc>
                <a:tc>
                  <a:txBody>
                    <a:bodyPr/>
                    <a:lstStyle/>
                    <a:p>
                      <a:pPr algn="ctr"/>
                      <a:r>
                        <a:rPr lang="sr-Cyrl-RS" sz="2800" dirty="0"/>
                        <a:t>Пасива</a:t>
                      </a:r>
                      <a:endParaRPr lang="en-GB" sz="2800" dirty="0"/>
                    </a:p>
                  </a:txBody>
                  <a:tcP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84710133"/>
                  </a:ext>
                </a:extLst>
              </a:tr>
              <a:tr h="549593">
                <a:tc>
                  <a:txBody>
                    <a:bodyPr/>
                    <a:lstStyle/>
                    <a:p>
                      <a:r>
                        <a:rPr lang="sr-Cyrl-RS" sz="2800" dirty="0"/>
                        <a:t>Непромењена</a:t>
                      </a:r>
                      <a:endParaRPr lang="en-GB" sz="28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r>
                        <a:rPr lang="sr-Cyrl-RS" sz="2800" dirty="0"/>
                        <a:t>+ (повећање)</a:t>
                      </a:r>
                      <a:endParaRPr lang="en-GB" sz="28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680422321"/>
                  </a:ext>
                </a:extLst>
              </a:tr>
              <a:tr h="549593">
                <a:tc>
                  <a:txBody>
                    <a:bodyPr/>
                    <a:lstStyle/>
                    <a:p>
                      <a:endParaRPr lang="en-GB" sz="2800" dirty="0"/>
                    </a:p>
                  </a:txBody>
                  <a:tcPr>
                    <a:lnR w="12700" cap="flat" cmpd="sng" algn="ctr">
                      <a:solidFill>
                        <a:schemeClr val="tx1"/>
                      </a:solidFill>
                      <a:prstDash val="solid"/>
                      <a:round/>
                      <a:headEnd type="none" w="med" len="med"/>
                      <a:tailEnd type="none" w="med" len="med"/>
                    </a:lnR>
                    <a:noFill/>
                  </a:tcPr>
                </a:tc>
                <a:tc>
                  <a:txBody>
                    <a:bodyPr/>
                    <a:lstStyle/>
                    <a:p>
                      <a:r>
                        <a:rPr lang="sr-Cyrl-RS" sz="2800" dirty="0"/>
                        <a:t>- (смањење)</a:t>
                      </a:r>
                      <a:endParaRPr lang="en-GB" sz="2800" dirty="0"/>
                    </a:p>
                  </a:txBody>
                  <a:tcP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3900763681"/>
                  </a:ext>
                </a:extLst>
              </a:tr>
              <a:tr h="549593">
                <a:tc>
                  <a:txBody>
                    <a:bodyPr/>
                    <a:lstStyle/>
                    <a:p>
                      <a:pPr algn="r"/>
                      <a:r>
                        <a:rPr lang="en-GB" sz="2800" dirty="0"/>
                        <a:t>Ʃ</a:t>
                      </a:r>
                      <a:r>
                        <a:rPr lang="sr-Cyrl-RS" sz="2800" dirty="0"/>
                        <a:t>=</a:t>
                      </a:r>
                      <a:endParaRPr lang="en-GB" sz="2800" dirty="0"/>
                    </a:p>
                  </a:txBody>
                  <a:tcPr>
                    <a:lnR w="12700" cap="flat" cmpd="sng" algn="ctr">
                      <a:solidFill>
                        <a:schemeClr val="tx1"/>
                      </a:solidFill>
                      <a:prstDash val="solid"/>
                      <a:round/>
                      <a:headEnd type="none" w="med" len="med"/>
                      <a:tailEnd type="none" w="med" len="med"/>
                    </a:lnR>
                    <a:noFill/>
                  </a:tcPr>
                </a:tc>
                <a:tc>
                  <a:txBody>
                    <a:bodyPr/>
                    <a:lstStyle/>
                    <a:p>
                      <a:r>
                        <a:rPr lang="en-GB" sz="2800" dirty="0"/>
                        <a:t>Ʃ</a:t>
                      </a:r>
                    </a:p>
                  </a:txBody>
                  <a:tcP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283838116"/>
                  </a:ext>
                </a:extLst>
              </a:tr>
            </a:tbl>
          </a:graphicData>
        </a:graphic>
      </p:graphicFrame>
    </p:spTree>
    <p:extLst>
      <p:ext uri="{BB962C8B-B14F-4D97-AF65-F5344CB8AC3E}">
        <p14:creationId xmlns:p14="http://schemas.microsoft.com/office/powerpoint/2010/main" val="26793452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4D67451B-F885-41DF-9F91-134F532204F0}"/>
              </a:ext>
            </a:extLst>
          </p:cNvPr>
          <p:cNvSpPr>
            <a:spLocks noGrp="1"/>
          </p:cNvSpPr>
          <p:nvPr>
            <p:ph type="title"/>
          </p:nvPr>
        </p:nvSpPr>
        <p:spPr/>
        <p:txBody>
          <a:bodyPr/>
          <a:lstStyle/>
          <a:p>
            <a:r>
              <a:rPr lang="sr-Cyrl-RS" dirty="0"/>
              <a:t>Трећа и четврта група промена</a:t>
            </a:r>
            <a:endParaRPr lang="en-GB" dirty="0"/>
          </a:p>
        </p:txBody>
      </p:sp>
      <p:sp>
        <p:nvSpPr>
          <p:cNvPr id="6" name="Content Placeholder 5">
            <a:extLst>
              <a:ext uri="{FF2B5EF4-FFF2-40B4-BE49-F238E27FC236}">
                <a16:creationId xmlns:a16="http://schemas.microsoft.com/office/drawing/2014/main" id="{CE193559-5E0F-4D23-A682-4E2114446197}"/>
              </a:ext>
            </a:extLst>
          </p:cNvPr>
          <p:cNvSpPr>
            <a:spLocks noGrp="1"/>
          </p:cNvSpPr>
          <p:nvPr>
            <p:ph idx="1"/>
          </p:nvPr>
        </p:nvSpPr>
        <p:spPr/>
        <p:txBody>
          <a:bodyPr>
            <a:normAutofit/>
          </a:bodyPr>
          <a:lstStyle/>
          <a:p>
            <a:r>
              <a:rPr lang="sr-Cyrl-RS" dirty="0"/>
              <a:t>Трећа група промена су пословне промене које увећавају вредност и активе и пасиве, у смислу мењања њихове структуре и збира. Збир биланса се мења - повећава. Билансна равнотежа остаје.</a:t>
            </a:r>
          </a:p>
          <a:p>
            <a:r>
              <a:rPr lang="sr-Cyrl-RS" dirty="0"/>
              <a:t>Четврта група промена су пословне промене које умањују вредност и активе и пасиве, у смислу мењања њихове структуре и збира. Збир биланса се мења - смањује. Билансна равнотежа остаје.</a:t>
            </a:r>
            <a:endParaRPr lang="en-GB" dirty="0"/>
          </a:p>
          <a:p>
            <a:endParaRPr lang="en-GB" dirty="0"/>
          </a:p>
        </p:txBody>
      </p:sp>
      <p:sp>
        <p:nvSpPr>
          <p:cNvPr id="11" name="Content Placeholder 2">
            <a:extLst>
              <a:ext uri="{FF2B5EF4-FFF2-40B4-BE49-F238E27FC236}">
                <a16:creationId xmlns:a16="http://schemas.microsoft.com/office/drawing/2014/main" id="{E90CD05E-D2BD-4600-A2DA-7AF55D79887B}"/>
              </a:ext>
            </a:extLst>
          </p:cNvPr>
          <p:cNvSpPr txBox="1">
            <a:spLocks/>
          </p:cNvSpPr>
          <p:nvPr/>
        </p:nvSpPr>
        <p:spPr>
          <a:xfrm>
            <a:off x="6062662" y="1860550"/>
            <a:ext cx="518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t">
              <a:buFont typeface="Arial" panose="020B0604020202020204" pitchFamily="34" charset="0"/>
              <a:buNone/>
            </a:pPr>
            <a:endParaRPr lang="en-GB" dirty="0"/>
          </a:p>
          <a:p>
            <a:endParaRPr lang="sr-Cyrl-RS" sz="1800" dirty="0"/>
          </a:p>
          <a:p>
            <a:endParaRPr lang="en-GB" sz="1800" dirty="0"/>
          </a:p>
        </p:txBody>
      </p:sp>
    </p:spTree>
    <p:extLst>
      <p:ext uri="{BB962C8B-B14F-4D97-AF65-F5344CB8AC3E}">
        <p14:creationId xmlns:p14="http://schemas.microsoft.com/office/powerpoint/2010/main" val="302736205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F544F-D98B-478E-8CDC-42E4FE40E633}"/>
              </a:ext>
            </a:extLst>
          </p:cNvPr>
          <p:cNvSpPr>
            <a:spLocks noGrp="1"/>
          </p:cNvSpPr>
          <p:nvPr>
            <p:ph type="title"/>
          </p:nvPr>
        </p:nvSpPr>
        <p:spPr/>
        <p:txBody>
          <a:bodyPr/>
          <a:lstStyle/>
          <a:p>
            <a:r>
              <a:rPr lang="sr-Cyrl-RS" dirty="0"/>
              <a:t>Дејство пословних промена на биланс стања</a:t>
            </a:r>
            <a:endParaRPr lang="en-GB" dirty="0"/>
          </a:p>
        </p:txBody>
      </p:sp>
      <p:sp>
        <p:nvSpPr>
          <p:cNvPr id="3" name="Content Placeholder 2">
            <a:extLst>
              <a:ext uri="{FF2B5EF4-FFF2-40B4-BE49-F238E27FC236}">
                <a16:creationId xmlns:a16="http://schemas.microsoft.com/office/drawing/2014/main" id="{CEBEF17A-4761-4DF2-A041-80793801CD5C}"/>
              </a:ext>
            </a:extLst>
          </p:cNvPr>
          <p:cNvSpPr>
            <a:spLocks noGrp="1"/>
          </p:cNvSpPr>
          <p:nvPr>
            <p:ph idx="1"/>
          </p:nvPr>
        </p:nvSpPr>
        <p:spPr/>
        <p:txBody>
          <a:bodyPr/>
          <a:lstStyle/>
          <a:p>
            <a:pPr lvl="1"/>
            <a:r>
              <a:rPr lang="sr-Cyrl-RS" dirty="0"/>
              <a:t>Дејством пословних промена мењају се стања активе и пасиве у билансу. После сваке пословне промене може се саставити нови биланс који ће дати другачију билансну слику активе и пасиве од претходног биланса. Састављањем биланса после сваке билансне промене добија се низ сукцесивних биланса, који приказују активу и пасиву предузећа у њиховом тренутном стању.</a:t>
            </a:r>
          </a:p>
          <a:p>
            <a:pPr lvl="1"/>
            <a:r>
              <a:rPr lang="sr-Cyrl-RS" dirty="0"/>
              <a:t>Ради објашњења дејства пословних промена на биланс, потребно је поћи од биланса који даје слику стања активе и пасиве у тренутку задржаног кретања, односно пре кретања која треба непосредно да наступе. За почетак ћемо узети биланс који садржи углавном обиле пословних средстава и њихових извора који су раније изучавани.</a:t>
            </a:r>
            <a:endParaRPr lang="en-GB" dirty="0"/>
          </a:p>
        </p:txBody>
      </p:sp>
    </p:spTree>
    <p:extLst>
      <p:ext uri="{BB962C8B-B14F-4D97-AF65-F5344CB8AC3E}">
        <p14:creationId xmlns:p14="http://schemas.microsoft.com/office/powerpoint/2010/main" val="152320239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FE1CC42-8338-4EE4-86D6-A0A708AC7AC2}"/>
              </a:ext>
            </a:extLst>
          </p:cNvPr>
          <p:cNvSpPr>
            <a:spLocks noGrp="1"/>
          </p:cNvSpPr>
          <p:nvPr>
            <p:ph type="title"/>
          </p:nvPr>
        </p:nvSpPr>
        <p:spPr/>
        <p:txBody>
          <a:bodyPr/>
          <a:lstStyle/>
          <a:p>
            <a:r>
              <a:rPr lang="sr-Cyrl-RS" dirty="0"/>
              <a:t>Правила</a:t>
            </a:r>
            <a:endParaRPr lang="en-GB" dirty="0"/>
          </a:p>
        </p:txBody>
      </p:sp>
      <p:sp>
        <p:nvSpPr>
          <p:cNvPr id="3" name="Content Placeholder 2">
            <a:extLst>
              <a:ext uri="{FF2B5EF4-FFF2-40B4-BE49-F238E27FC236}">
                <a16:creationId xmlns:a16="http://schemas.microsoft.com/office/drawing/2014/main" id="{7EAEB9A4-DD34-4672-B187-AE6333FF7480}"/>
              </a:ext>
            </a:extLst>
          </p:cNvPr>
          <p:cNvSpPr>
            <a:spLocks noGrp="1"/>
          </p:cNvSpPr>
          <p:nvPr>
            <p:ph idx="1"/>
          </p:nvPr>
        </p:nvSpPr>
        <p:spPr/>
        <p:txBody>
          <a:bodyPr>
            <a:normAutofit/>
          </a:bodyPr>
          <a:lstStyle/>
          <a:p>
            <a:r>
              <a:rPr lang="sr-Cyrl-RS" altLang="en-US" dirty="0"/>
              <a:t>Свака трансакција утиче бар на два рачуна</a:t>
            </a:r>
            <a:endParaRPr lang="sl-SI" altLang="en-US" dirty="0"/>
          </a:p>
          <a:p>
            <a:r>
              <a:rPr lang="sr-Cyrl-RS" altLang="en-US" dirty="0"/>
              <a:t>Укупна дуговања треба да буду једнака укупним потраживањима</a:t>
            </a:r>
          </a:p>
          <a:p>
            <a:r>
              <a:rPr lang="sr-Cyrl-RS" altLang="en-US" dirty="0"/>
              <a:t>Термини дугује и потражује су део рачуноводственог жаргона</a:t>
            </a:r>
          </a:p>
          <a:p>
            <a:pPr lvl="1"/>
            <a:r>
              <a:rPr lang="sr-Cyrl-RS" altLang="en-US" dirty="0"/>
              <a:t>Нема посебно значење осим што означавају леву и десну страну рачуна</a:t>
            </a:r>
            <a:endParaRPr lang="en-GB" altLang="en-US" dirty="0"/>
          </a:p>
          <a:p>
            <a:pPr marL="0" indent="0">
              <a:buNone/>
            </a:pPr>
            <a:endParaRPr lang="en-GB" dirty="0"/>
          </a:p>
        </p:txBody>
      </p:sp>
    </p:spTree>
    <p:extLst>
      <p:ext uri="{BB962C8B-B14F-4D97-AF65-F5344CB8AC3E}">
        <p14:creationId xmlns:p14="http://schemas.microsoft.com/office/powerpoint/2010/main" val="409255102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82EC6-4672-4599-B944-706586E26CAC}"/>
              </a:ext>
            </a:extLst>
          </p:cNvPr>
          <p:cNvSpPr>
            <a:spLocks noGrp="1"/>
          </p:cNvSpPr>
          <p:nvPr>
            <p:ph type="title"/>
          </p:nvPr>
        </p:nvSpPr>
        <p:spPr/>
        <p:txBody>
          <a:bodyPr>
            <a:normAutofit/>
          </a:bodyPr>
          <a:lstStyle/>
          <a:p>
            <a:r>
              <a:rPr lang="sr-Cyrl-RS" dirty="0"/>
              <a:t>Дејство пословних промена на биланс стања</a:t>
            </a:r>
            <a:endParaRPr lang="en-GB" dirty="0"/>
          </a:p>
        </p:txBody>
      </p:sp>
      <p:graphicFrame>
        <p:nvGraphicFramePr>
          <p:cNvPr id="4" name="Table 4">
            <a:extLst>
              <a:ext uri="{FF2B5EF4-FFF2-40B4-BE49-F238E27FC236}">
                <a16:creationId xmlns:a16="http://schemas.microsoft.com/office/drawing/2014/main" id="{AEFB516C-12C1-40CB-80E5-BF88F50C0F22}"/>
              </a:ext>
            </a:extLst>
          </p:cNvPr>
          <p:cNvGraphicFramePr>
            <a:graphicFrameLocks noGrp="1"/>
          </p:cNvGraphicFramePr>
          <p:nvPr/>
        </p:nvGraphicFramePr>
        <p:xfrm>
          <a:off x="1138147" y="1690688"/>
          <a:ext cx="9659992" cy="4473808"/>
        </p:xfrm>
        <a:graphic>
          <a:graphicData uri="http://schemas.openxmlformats.org/drawingml/2006/table">
            <a:tbl>
              <a:tblPr firstRow="1" bandRow="1">
                <a:tableStyleId>{5C22544A-7EE6-4342-B048-85BDC9FD1C3A}</a:tableStyleId>
              </a:tblPr>
              <a:tblGrid>
                <a:gridCol w="2414998">
                  <a:extLst>
                    <a:ext uri="{9D8B030D-6E8A-4147-A177-3AD203B41FA5}">
                      <a16:colId xmlns:a16="http://schemas.microsoft.com/office/drawing/2014/main" val="3913288947"/>
                    </a:ext>
                  </a:extLst>
                </a:gridCol>
                <a:gridCol w="2414998">
                  <a:extLst>
                    <a:ext uri="{9D8B030D-6E8A-4147-A177-3AD203B41FA5}">
                      <a16:colId xmlns:a16="http://schemas.microsoft.com/office/drawing/2014/main" val="299377614"/>
                    </a:ext>
                  </a:extLst>
                </a:gridCol>
                <a:gridCol w="2414998">
                  <a:extLst>
                    <a:ext uri="{9D8B030D-6E8A-4147-A177-3AD203B41FA5}">
                      <a16:colId xmlns:a16="http://schemas.microsoft.com/office/drawing/2014/main" val="2370091234"/>
                    </a:ext>
                  </a:extLst>
                </a:gridCol>
                <a:gridCol w="2414998">
                  <a:extLst>
                    <a:ext uri="{9D8B030D-6E8A-4147-A177-3AD203B41FA5}">
                      <a16:colId xmlns:a16="http://schemas.microsoft.com/office/drawing/2014/main" val="3972251357"/>
                    </a:ext>
                  </a:extLst>
                </a:gridCol>
              </a:tblGrid>
              <a:tr h="451712">
                <a:tc gridSpan="4">
                  <a:txBody>
                    <a:bodyPr/>
                    <a:lstStyle/>
                    <a:p>
                      <a:pPr algn="ctr"/>
                      <a:r>
                        <a:rPr lang="sr-Cyrl-RS" dirty="0">
                          <a:solidFill>
                            <a:schemeClr val="tx1"/>
                          </a:solidFill>
                        </a:rPr>
                        <a:t>БИЛАНС 0</a:t>
                      </a:r>
                      <a:endParaRPr lang="en-GB"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42530636"/>
                  </a:ext>
                </a:extLst>
              </a:tr>
              <a:tr h="451712">
                <a:tc>
                  <a:txBody>
                    <a:bodyPr/>
                    <a:lstStyle/>
                    <a:p>
                      <a:r>
                        <a:rPr lang="sr-Cyrl-RS" dirty="0">
                          <a:solidFill>
                            <a:schemeClr val="tx1"/>
                          </a:solidFill>
                        </a:rPr>
                        <a:t>АКТИВА</a:t>
                      </a: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sr-Cyrl-RS" dirty="0">
                          <a:solidFill>
                            <a:schemeClr val="tx1"/>
                          </a:solidFill>
                        </a:rPr>
                        <a:t>Износ</a:t>
                      </a: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sr-Cyrl-RS" dirty="0">
                          <a:solidFill>
                            <a:schemeClr val="tx1"/>
                          </a:solidFill>
                        </a:rPr>
                        <a:t>ПАСИВА</a:t>
                      </a: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sr-Cyrl-RS" dirty="0">
                          <a:solidFill>
                            <a:schemeClr val="tx1"/>
                          </a:solidFill>
                        </a:rPr>
                        <a:t>Износ</a:t>
                      </a: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85701264"/>
                  </a:ext>
                </a:extLst>
              </a:tr>
              <a:tr h="779668">
                <a:tc>
                  <a:txBody>
                    <a:bodyPr/>
                    <a:lstStyle/>
                    <a:p>
                      <a:r>
                        <a:rPr lang="sr-Cyrl-RS" dirty="0">
                          <a:solidFill>
                            <a:schemeClr val="tx1"/>
                          </a:solidFill>
                        </a:rPr>
                        <a:t>1. Транспортна средства</a:t>
                      </a: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r>
                        <a:rPr lang="sr-Cyrl-RS" dirty="0">
                          <a:solidFill>
                            <a:schemeClr val="tx1"/>
                          </a:solidFill>
                        </a:rPr>
                        <a:t>1.500.000</a:t>
                      </a: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marL="342900" indent="-342900">
                        <a:buAutoNum type="arabicPeriod"/>
                      </a:pPr>
                      <a:r>
                        <a:rPr lang="sr-Cyrl-RS" dirty="0">
                          <a:solidFill>
                            <a:schemeClr val="tx1"/>
                          </a:solidFill>
                        </a:rPr>
                        <a:t>Капитал</a:t>
                      </a: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r>
                        <a:rPr lang="sr-Cyrl-RS" dirty="0">
                          <a:solidFill>
                            <a:schemeClr val="tx1"/>
                          </a:solidFill>
                        </a:rPr>
                        <a:t>1.070.000</a:t>
                      </a: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2098645929"/>
                  </a:ext>
                </a:extLst>
              </a:tr>
              <a:tr h="779668">
                <a:tc>
                  <a:txBody>
                    <a:bodyPr/>
                    <a:lstStyle/>
                    <a:p>
                      <a:r>
                        <a:rPr lang="sr-Cyrl-RS" dirty="0">
                          <a:solidFill>
                            <a:schemeClr val="tx1"/>
                          </a:solidFill>
                        </a:rPr>
                        <a:t>2. Роба</a:t>
                      </a: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r>
                        <a:rPr lang="sr-Cyrl-RS" dirty="0">
                          <a:solidFill>
                            <a:schemeClr val="tx1"/>
                          </a:solidFill>
                        </a:rPr>
                        <a:t>66.000</a:t>
                      </a: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r>
                        <a:rPr lang="sr-Cyrl-RS" dirty="0">
                          <a:solidFill>
                            <a:schemeClr val="tx1"/>
                          </a:solidFill>
                        </a:rPr>
                        <a:t>2. Дугорочни кредити</a:t>
                      </a: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r>
                        <a:rPr lang="sr-Cyrl-RS" dirty="0">
                          <a:solidFill>
                            <a:schemeClr val="tx1"/>
                          </a:solidFill>
                        </a:rPr>
                        <a:t>500.000</a:t>
                      </a: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3170149253"/>
                  </a:ext>
                </a:extLst>
              </a:tr>
              <a:tr h="779668">
                <a:tc>
                  <a:txBody>
                    <a:bodyPr/>
                    <a:lstStyle/>
                    <a:p>
                      <a:r>
                        <a:rPr lang="sr-Cyrl-RS" dirty="0">
                          <a:solidFill>
                            <a:schemeClr val="tx1"/>
                          </a:solidFill>
                        </a:rPr>
                        <a:t>3. Текући рачун</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r>
                        <a:rPr lang="sr-Cyrl-RS" dirty="0">
                          <a:solidFill>
                            <a:schemeClr val="tx1"/>
                          </a:solidFill>
                        </a:rPr>
                        <a:t>500.000</a:t>
                      </a: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r>
                        <a:rPr lang="sr-Cyrl-RS" dirty="0">
                          <a:solidFill>
                            <a:schemeClr val="tx1"/>
                          </a:solidFill>
                        </a:rPr>
                        <a:t>3. Краткорочни кредити</a:t>
                      </a: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r>
                        <a:rPr lang="sr-Cyrl-RS" dirty="0">
                          <a:solidFill>
                            <a:schemeClr val="tx1"/>
                          </a:solidFill>
                        </a:rPr>
                        <a:t>300.000</a:t>
                      </a: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178924687"/>
                  </a:ext>
                </a:extLst>
              </a:tr>
              <a:tr h="779668">
                <a:tc>
                  <a:txBody>
                    <a:bodyPr/>
                    <a:lstStyle/>
                    <a:p>
                      <a:r>
                        <a:rPr lang="sr-Cyrl-RS" dirty="0">
                          <a:solidFill>
                            <a:schemeClr val="tx1"/>
                          </a:solidFill>
                        </a:rPr>
                        <a:t>4. Благајна</a:t>
                      </a: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r>
                        <a:rPr lang="sr-Cyrl-RS" dirty="0">
                          <a:solidFill>
                            <a:schemeClr val="tx1"/>
                          </a:solidFill>
                        </a:rPr>
                        <a:t>4.000</a:t>
                      </a: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r>
                        <a:rPr lang="sr-Cyrl-RS" dirty="0">
                          <a:solidFill>
                            <a:schemeClr val="tx1"/>
                          </a:solidFill>
                        </a:rPr>
                        <a:t>4. Добављачи за основна средства</a:t>
                      </a: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r>
                        <a:rPr lang="sr-Cyrl-RS" dirty="0">
                          <a:solidFill>
                            <a:schemeClr val="tx1"/>
                          </a:solidFill>
                        </a:rPr>
                        <a:t>200.000</a:t>
                      </a: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41035709"/>
                  </a:ext>
                </a:extLst>
              </a:tr>
              <a:tr h="451712">
                <a:tc>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sr-Cyrl-RS" b="1" dirty="0">
                          <a:solidFill>
                            <a:schemeClr val="tx1"/>
                          </a:solidFill>
                        </a:rPr>
                        <a:t>2.070.000</a:t>
                      </a:r>
                      <a:endParaRPr lang="en-GB"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sr-Cyrl-RS" b="0" dirty="0">
                          <a:solidFill>
                            <a:schemeClr val="tx1"/>
                          </a:solidFill>
                        </a:rPr>
                        <a:t>2.070.000</a:t>
                      </a:r>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00008348"/>
                  </a:ext>
                </a:extLst>
              </a:tr>
            </a:tbl>
          </a:graphicData>
        </a:graphic>
      </p:graphicFrame>
    </p:spTree>
    <p:extLst>
      <p:ext uri="{BB962C8B-B14F-4D97-AF65-F5344CB8AC3E}">
        <p14:creationId xmlns:p14="http://schemas.microsoft.com/office/powerpoint/2010/main" val="291347661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92F24-2AEB-4849-8497-55F5C754B1EB}"/>
              </a:ext>
            </a:extLst>
          </p:cNvPr>
          <p:cNvSpPr>
            <a:spLocks noGrp="1"/>
          </p:cNvSpPr>
          <p:nvPr>
            <p:ph type="title"/>
          </p:nvPr>
        </p:nvSpPr>
        <p:spPr/>
        <p:txBody>
          <a:bodyPr>
            <a:normAutofit fontScale="90000"/>
          </a:bodyPr>
          <a:lstStyle/>
          <a:p>
            <a:r>
              <a:rPr lang="sr-Cyrl-RS" dirty="0"/>
              <a:t>Дејство пословних промена на биланс стања</a:t>
            </a:r>
            <a:br>
              <a:rPr lang="en-GB" dirty="0"/>
            </a:br>
            <a:endParaRPr lang="en-GB" dirty="0"/>
          </a:p>
        </p:txBody>
      </p:sp>
      <p:graphicFrame>
        <p:nvGraphicFramePr>
          <p:cNvPr id="4" name="Table 4">
            <a:extLst>
              <a:ext uri="{FF2B5EF4-FFF2-40B4-BE49-F238E27FC236}">
                <a16:creationId xmlns:a16="http://schemas.microsoft.com/office/drawing/2014/main" id="{9CC7FA34-D492-4456-B675-A40D3CD73B56}"/>
              </a:ext>
            </a:extLst>
          </p:cNvPr>
          <p:cNvGraphicFramePr>
            <a:graphicFrameLocks noGrp="1"/>
          </p:cNvGraphicFramePr>
          <p:nvPr/>
        </p:nvGraphicFramePr>
        <p:xfrm>
          <a:off x="1128712" y="1828800"/>
          <a:ext cx="9844088" cy="4258942"/>
        </p:xfrm>
        <a:graphic>
          <a:graphicData uri="http://schemas.openxmlformats.org/drawingml/2006/table">
            <a:tbl>
              <a:tblPr firstRow="1" bandRow="1">
                <a:tableStyleId>{5C22544A-7EE6-4342-B048-85BDC9FD1C3A}</a:tableStyleId>
              </a:tblPr>
              <a:tblGrid>
                <a:gridCol w="2461022">
                  <a:extLst>
                    <a:ext uri="{9D8B030D-6E8A-4147-A177-3AD203B41FA5}">
                      <a16:colId xmlns:a16="http://schemas.microsoft.com/office/drawing/2014/main" val="3913288947"/>
                    </a:ext>
                  </a:extLst>
                </a:gridCol>
                <a:gridCol w="2461022">
                  <a:extLst>
                    <a:ext uri="{9D8B030D-6E8A-4147-A177-3AD203B41FA5}">
                      <a16:colId xmlns:a16="http://schemas.microsoft.com/office/drawing/2014/main" val="299377614"/>
                    </a:ext>
                  </a:extLst>
                </a:gridCol>
                <a:gridCol w="2461022">
                  <a:extLst>
                    <a:ext uri="{9D8B030D-6E8A-4147-A177-3AD203B41FA5}">
                      <a16:colId xmlns:a16="http://schemas.microsoft.com/office/drawing/2014/main" val="2370091234"/>
                    </a:ext>
                  </a:extLst>
                </a:gridCol>
                <a:gridCol w="2461022">
                  <a:extLst>
                    <a:ext uri="{9D8B030D-6E8A-4147-A177-3AD203B41FA5}">
                      <a16:colId xmlns:a16="http://schemas.microsoft.com/office/drawing/2014/main" val="3972251357"/>
                    </a:ext>
                  </a:extLst>
                </a:gridCol>
              </a:tblGrid>
              <a:tr h="425894">
                <a:tc gridSpan="4">
                  <a:txBody>
                    <a:bodyPr/>
                    <a:lstStyle/>
                    <a:p>
                      <a:pPr algn="ctr"/>
                      <a:r>
                        <a:rPr lang="sr-Cyrl-RS" dirty="0">
                          <a:solidFill>
                            <a:schemeClr val="tx1"/>
                          </a:solidFill>
                        </a:rPr>
                        <a:t>БИЛАНС</a:t>
                      </a:r>
                      <a:endParaRPr lang="en-GB"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42530636"/>
                  </a:ext>
                </a:extLst>
              </a:tr>
              <a:tr h="425894">
                <a:tc>
                  <a:txBody>
                    <a:bodyPr/>
                    <a:lstStyle/>
                    <a:p>
                      <a:r>
                        <a:rPr lang="sr-Cyrl-RS" dirty="0">
                          <a:solidFill>
                            <a:schemeClr val="tx1"/>
                          </a:solidFill>
                        </a:rPr>
                        <a:t>АКТИВА</a:t>
                      </a: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sr-Cyrl-RS" dirty="0">
                          <a:solidFill>
                            <a:schemeClr val="tx1"/>
                          </a:solidFill>
                        </a:rPr>
                        <a:t>Износ</a:t>
                      </a: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sr-Cyrl-RS" dirty="0">
                          <a:solidFill>
                            <a:schemeClr val="tx1"/>
                          </a:solidFill>
                        </a:rPr>
                        <a:t>ПАСИВА</a:t>
                      </a: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sr-Cyrl-RS" dirty="0">
                          <a:solidFill>
                            <a:schemeClr val="tx1"/>
                          </a:solidFill>
                        </a:rPr>
                        <a:t>Износ</a:t>
                      </a: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85701264"/>
                  </a:ext>
                </a:extLst>
              </a:tr>
              <a:tr h="745315">
                <a:tc>
                  <a:txBody>
                    <a:bodyPr/>
                    <a:lstStyle/>
                    <a:p>
                      <a:r>
                        <a:rPr lang="sr-Cyrl-RS" dirty="0">
                          <a:solidFill>
                            <a:schemeClr val="tx1"/>
                          </a:solidFill>
                        </a:rPr>
                        <a:t>1. Транспортна средства</a:t>
                      </a: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r>
                        <a:rPr lang="sr-Cyrl-RS" dirty="0">
                          <a:solidFill>
                            <a:schemeClr val="tx1"/>
                          </a:solidFill>
                        </a:rPr>
                        <a:t>1.500.000</a:t>
                      </a: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marL="342900" indent="-342900">
                        <a:buAutoNum type="arabicPeriod"/>
                      </a:pPr>
                      <a:r>
                        <a:rPr lang="sr-Cyrl-RS" dirty="0">
                          <a:solidFill>
                            <a:schemeClr val="tx1"/>
                          </a:solidFill>
                        </a:rPr>
                        <a:t>Капитал</a:t>
                      </a: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r>
                        <a:rPr lang="sr-Cyrl-RS" dirty="0">
                          <a:solidFill>
                            <a:schemeClr val="tx1"/>
                          </a:solidFill>
                        </a:rPr>
                        <a:t>1.070.000</a:t>
                      </a: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2098645929"/>
                  </a:ext>
                </a:extLst>
              </a:tr>
              <a:tr h="745315">
                <a:tc>
                  <a:txBody>
                    <a:bodyPr/>
                    <a:lstStyle/>
                    <a:p>
                      <a:r>
                        <a:rPr lang="sr-Cyrl-RS" dirty="0">
                          <a:solidFill>
                            <a:schemeClr val="tx1"/>
                          </a:solidFill>
                        </a:rPr>
                        <a:t>2. Роба</a:t>
                      </a: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r>
                        <a:rPr lang="sr-Cyrl-RS" dirty="0">
                          <a:solidFill>
                            <a:schemeClr val="tx1"/>
                          </a:solidFill>
                        </a:rPr>
                        <a:t>66.000</a:t>
                      </a: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r>
                        <a:rPr lang="sr-Cyrl-RS" dirty="0">
                          <a:solidFill>
                            <a:schemeClr val="tx1"/>
                          </a:solidFill>
                        </a:rPr>
                        <a:t>2. Дугорочни кредити</a:t>
                      </a: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r>
                        <a:rPr lang="sr-Cyrl-RS" dirty="0">
                          <a:solidFill>
                            <a:schemeClr val="tx1"/>
                          </a:solidFill>
                        </a:rPr>
                        <a:t>500.000</a:t>
                      </a: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3170149253"/>
                  </a:ext>
                </a:extLst>
              </a:tr>
              <a:tr h="745315">
                <a:tc>
                  <a:txBody>
                    <a:bodyPr/>
                    <a:lstStyle/>
                    <a:p>
                      <a:r>
                        <a:rPr lang="sr-Cyrl-RS" b="1" dirty="0">
                          <a:solidFill>
                            <a:schemeClr val="tx1"/>
                          </a:solidFill>
                        </a:rPr>
                        <a:t>3. Текући рачун</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r>
                        <a:rPr lang="sr-Cyrl-RS" b="1" dirty="0">
                          <a:solidFill>
                            <a:schemeClr val="tx1"/>
                          </a:solidFill>
                        </a:rPr>
                        <a:t>501.000</a:t>
                      </a:r>
                      <a:endParaRPr lang="en-GB"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r>
                        <a:rPr lang="sr-Cyrl-RS" dirty="0">
                          <a:solidFill>
                            <a:schemeClr val="tx1"/>
                          </a:solidFill>
                        </a:rPr>
                        <a:t>3. Краткорочни кредити</a:t>
                      </a: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r>
                        <a:rPr lang="sr-Cyrl-RS" dirty="0">
                          <a:solidFill>
                            <a:schemeClr val="tx1"/>
                          </a:solidFill>
                        </a:rPr>
                        <a:t>300.000</a:t>
                      </a: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178924687"/>
                  </a:ext>
                </a:extLst>
              </a:tr>
              <a:tr h="745315">
                <a:tc>
                  <a:txBody>
                    <a:bodyPr/>
                    <a:lstStyle/>
                    <a:p>
                      <a:r>
                        <a:rPr lang="sr-Cyrl-RS" b="1" dirty="0">
                          <a:solidFill>
                            <a:schemeClr val="tx1"/>
                          </a:solidFill>
                        </a:rPr>
                        <a:t>4. Благајна</a:t>
                      </a:r>
                      <a:endParaRPr lang="en-GB"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r>
                        <a:rPr lang="sr-Cyrl-RS" b="1" dirty="0">
                          <a:solidFill>
                            <a:schemeClr val="tx1"/>
                          </a:solidFill>
                        </a:rPr>
                        <a:t>3.000</a:t>
                      </a:r>
                      <a:endParaRPr lang="en-GB"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r>
                        <a:rPr lang="sr-Cyrl-RS" dirty="0">
                          <a:solidFill>
                            <a:schemeClr val="tx1"/>
                          </a:solidFill>
                        </a:rPr>
                        <a:t>4. Добављачи за основна средства</a:t>
                      </a: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r>
                        <a:rPr lang="sr-Cyrl-RS" dirty="0">
                          <a:solidFill>
                            <a:schemeClr val="tx1"/>
                          </a:solidFill>
                        </a:rPr>
                        <a:t>200.000</a:t>
                      </a: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41035709"/>
                  </a:ext>
                </a:extLst>
              </a:tr>
              <a:tr h="425894">
                <a:tc>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sr-Cyrl-RS" b="1" dirty="0">
                          <a:solidFill>
                            <a:schemeClr val="tx1"/>
                          </a:solidFill>
                        </a:rPr>
                        <a:t>2.070.000</a:t>
                      </a:r>
                      <a:endParaRPr lang="en-GB"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sr-Cyrl-RS" b="1" dirty="0">
                          <a:solidFill>
                            <a:schemeClr val="tx1"/>
                          </a:solidFill>
                        </a:rPr>
                        <a:t>2.070.000</a:t>
                      </a:r>
                      <a:endParaRPr lang="en-GB"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00008348"/>
                  </a:ext>
                </a:extLst>
              </a:tr>
            </a:tbl>
          </a:graphicData>
        </a:graphic>
      </p:graphicFrame>
    </p:spTree>
    <p:extLst>
      <p:ext uri="{BB962C8B-B14F-4D97-AF65-F5344CB8AC3E}">
        <p14:creationId xmlns:p14="http://schemas.microsoft.com/office/powerpoint/2010/main" val="17136549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3F55EEA-F01F-542B-36AF-28FDF13F9B51}"/>
              </a:ext>
            </a:extLst>
          </p:cNvPr>
          <p:cNvSpPr>
            <a:spLocks noGrp="1"/>
          </p:cNvSpPr>
          <p:nvPr>
            <p:ph type="body" sz="quarter" idx="10"/>
          </p:nvPr>
        </p:nvSpPr>
        <p:spPr/>
        <p:txBody>
          <a:bodyPr/>
          <a:lstStyle/>
          <a:p>
            <a:r>
              <a:rPr lang="sr-Cyrl-RS" dirty="0"/>
              <a:t>Регулаторни оквир</a:t>
            </a:r>
            <a:endParaRPr lang="en-GB" dirty="0"/>
          </a:p>
        </p:txBody>
      </p:sp>
    </p:spTree>
    <p:extLst>
      <p:ext uri="{BB962C8B-B14F-4D97-AF65-F5344CB8AC3E}">
        <p14:creationId xmlns:p14="http://schemas.microsoft.com/office/powerpoint/2010/main" val="134581233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FAC23-BBD5-496D-93D2-E627FA005894}"/>
              </a:ext>
            </a:extLst>
          </p:cNvPr>
          <p:cNvSpPr>
            <a:spLocks noGrp="1"/>
          </p:cNvSpPr>
          <p:nvPr>
            <p:ph type="title"/>
          </p:nvPr>
        </p:nvSpPr>
        <p:spPr/>
        <p:txBody>
          <a:bodyPr>
            <a:normAutofit fontScale="90000"/>
          </a:bodyPr>
          <a:lstStyle/>
          <a:p>
            <a:r>
              <a:rPr lang="sr-Cyrl-RS" dirty="0"/>
              <a:t>Дејство пословних промена на биланс стања</a:t>
            </a:r>
            <a:br>
              <a:rPr lang="en-GB" dirty="0"/>
            </a:br>
            <a:endParaRPr lang="en-GB" dirty="0"/>
          </a:p>
        </p:txBody>
      </p:sp>
      <p:sp>
        <p:nvSpPr>
          <p:cNvPr id="3" name="Content Placeholder 2">
            <a:extLst>
              <a:ext uri="{FF2B5EF4-FFF2-40B4-BE49-F238E27FC236}">
                <a16:creationId xmlns:a16="http://schemas.microsoft.com/office/drawing/2014/main" id="{D7F843EE-6E7B-4EF2-B0A4-B12140A4A3C1}"/>
              </a:ext>
            </a:extLst>
          </p:cNvPr>
          <p:cNvSpPr>
            <a:spLocks noGrp="1"/>
          </p:cNvSpPr>
          <p:nvPr>
            <p:ph idx="1"/>
          </p:nvPr>
        </p:nvSpPr>
        <p:spPr/>
        <p:txBody>
          <a:bodyPr/>
          <a:lstStyle/>
          <a:p>
            <a:endParaRPr lang="en-GB" dirty="0"/>
          </a:p>
          <a:p>
            <a:endParaRPr lang="en-GB" dirty="0"/>
          </a:p>
        </p:txBody>
      </p:sp>
      <p:graphicFrame>
        <p:nvGraphicFramePr>
          <p:cNvPr id="4" name="Table 4">
            <a:extLst>
              <a:ext uri="{FF2B5EF4-FFF2-40B4-BE49-F238E27FC236}">
                <a16:creationId xmlns:a16="http://schemas.microsoft.com/office/drawing/2014/main" id="{81649752-CAF1-48DB-92FE-A143A520D473}"/>
              </a:ext>
            </a:extLst>
          </p:cNvPr>
          <p:cNvGraphicFramePr>
            <a:graphicFrameLocks noGrp="1"/>
          </p:cNvGraphicFramePr>
          <p:nvPr/>
        </p:nvGraphicFramePr>
        <p:xfrm>
          <a:off x="1245874" y="1916435"/>
          <a:ext cx="9700252" cy="3746818"/>
        </p:xfrm>
        <a:graphic>
          <a:graphicData uri="http://schemas.openxmlformats.org/drawingml/2006/table">
            <a:tbl>
              <a:tblPr firstRow="1" bandRow="1">
                <a:tableStyleId>{5C22544A-7EE6-4342-B048-85BDC9FD1C3A}</a:tableStyleId>
              </a:tblPr>
              <a:tblGrid>
                <a:gridCol w="2425063">
                  <a:extLst>
                    <a:ext uri="{9D8B030D-6E8A-4147-A177-3AD203B41FA5}">
                      <a16:colId xmlns:a16="http://schemas.microsoft.com/office/drawing/2014/main" val="3913288947"/>
                    </a:ext>
                  </a:extLst>
                </a:gridCol>
                <a:gridCol w="2425063">
                  <a:extLst>
                    <a:ext uri="{9D8B030D-6E8A-4147-A177-3AD203B41FA5}">
                      <a16:colId xmlns:a16="http://schemas.microsoft.com/office/drawing/2014/main" val="299377614"/>
                    </a:ext>
                  </a:extLst>
                </a:gridCol>
                <a:gridCol w="2425063">
                  <a:extLst>
                    <a:ext uri="{9D8B030D-6E8A-4147-A177-3AD203B41FA5}">
                      <a16:colId xmlns:a16="http://schemas.microsoft.com/office/drawing/2014/main" val="2370091234"/>
                    </a:ext>
                  </a:extLst>
                </a:gridCol>
                <a:gridCol w="2425063">
                  <a:extLst>
                    <a:ext uri="{9D8B030D-6E8A-4147-A177-3AD203B41FA5}">
                      <a16:colId xmlns:a16="http://schemas.microsoft.com/office/drawing/2014/main" val="3972251357"/>
                    </a:ext>
                  </a:extLst>
                </a:gridCol>
              </a:tblGrid>
              <a:tr h="374682">
                <a:tc gridSpan="4">
                  <a:txBody>
                    <a:bodyPr/>
                    <a:lstStyle/>
                    <a:p>
                      <a:pPr algn="ctr"/>
                      <a:r>
                        <a:rPr lang="sr-Cyrl-RS" dirty="0">
                          <a:solidFill>
                            <a:schemeClr val="tx1"/>
                          </a:solidFill>
                        </a:rPr>
                        <a:t>БИЛАНС 2</a:t>
                      </a:r>
                      <a:endParaRPr lang="en-GB"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42530636"/>
                  </a:ext>
                </a:extLst>
              </a:tr>
              <a:tr h="374682">
                <a:tc>
                  <a:txBody>
                    <a:bodyPr/>
                    <a:lstStyle/>
                    <a:p>
                      <a:r>
                        <a:rPr lang="sr-Cyrl-RS" dirty="0">
                          <a:solidFill>
                            <a:schemeClr val="tx1"/>
                          </a:solidFill>
                        </a:rPr>
                        <a:t>АКТИВА</a:t>
                      </a: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sr-Cyrl-RS" dirty="0">
                          <a:solidFill>
                            <a:schemeClr val="tx1"/>
                          </a:solidFill>
                        </a:rPr>
                        <a:t>Износ</a:t>
                      </a: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sr-Cyrl-RS" dirty="0">
                          <a:solidFill>
                            <a:schemeClr val="tx1"/>
                          </a:solidFill>
                        </a:rPr>
                        <a:t>ПАСИВА</a:t>
                      </a: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sr-Cyrl-RS" dirty="0">
                          <a:solidFill>
                            <a:schemeClr val="tx1"/>
                          </a:solidFill>
                        </a:rPr>
                        <a:t>Износ</a:t>
                      </a: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85701264"/>
                  </a:ext>
                </a:extLst>
              </a:tr>
              <a:tr h="655693">
                <a:tc>
                  <a:txBody>
                    <a:bodyPr/>
                    <a:lstStyle/>
                    <a:p>
                      <a:r>
                        <a:rPr lang="sr-Cyrl-RS" dirty="0">
                          <a:solidFill>
                            <a:schemeClr val="tx1"/>
                          </a:solidFill>
                        </a:rPr>
                        <a:t>1. Транспортна средства</a:t>
                      </a: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r>
                        <a:rPr lang="sr-Cyrl-RS" dirty="0">
                          <a:solidFill>
                            <a:schemeClr val="tx1"/>
                          </a:solidFill>
                        </a:rPr>
                        <a:t>1.500.000</a:t>
                      </a: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marL="342900" indent="-342900">
                        <a:buAutoNum type="arabicPeriod"/>
                      </a:pPr>
                      <a:r>
                        <a:rPr lang="sr-Cyrl-RS" dirty="0">
                          <a:solidFill>
                            <a:schemeClr val="tx1"/>
                          </a:solidFill>
                        </a:rPr>
                        <a:t>Капитал</a:t>
                      </a: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r>
                        <a:rPr lang="sr-Cyrl-RS" dirty="0">
                          <a:solidFill>
                            <a:schemeClr val="tx1"/>
                          </a:solidFill>
                        </a:rPr>
                        <a:t>1.070.000</a:t>
                      </a: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2098645929"/>
                  </a:ext>
                </a:extLst>
              </a:tr>
              <a:tr h="655693">
                <a:tc>
                  <a:txBody>
                    <a:bodyPr/>
                    <a:lstStyle/>
                    <a:p>
                      <a:r>
                        <a:rPr lang="sr-Cyrl-RS" dirty="0">
                          <a:solidFill>
                            <a:schemeClr val="tx1"/>
                          </a:solidFill>
                        </a:rPr>
                        <a:t>2. Роба</a:t>
                      </a: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r>
                        <a:rPr lang="sr-Cyrl-RS" dirty="0">
                          <a:solidFill>
                            <a:schemeClr val="tx1"/>
                          </a:solidFill>
                        </a:rPr>
                        <a:t>66.000</a:t>
                      </a: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r>
                        <a:rPr lang="sr-Cyrl-RS" b="1" dirty="0">
                          <a:solidFill>
                            <a:schemeClr val="tx1"/>
                          </a:solidFill>
                        </a:rPr>
                        <a:t>2. Дугорочни кредити</a:t>
                      </a:r>
                      <a:endParaRPr lang="en-GB"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r>
                        <a:rPr lang="sr-Cyrl-RS" b="1" dirty="0">
                          <a:solidFill>
                            <a:schemeClr val="tx1"/>
                          </a:solidFill>
                        </a:rPr>
                        <a:t>700.000</a:t>
                      </a:r>
                      <a:endParaRPr lang="en-GB"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3170149253"/>
                  </a:ext>
                </a:extLst>
              </a:tr>
              <a:tr h="655693">
                <a:tc>
                  <a:txBody>
                    <a:bodyPr/>
                    <a:lstStyle/>
                    <a:p>
                      <a:r>
                        <a:rPr lang="sr-Cyrl-RS" b="0" dirty="0">
                          <a:solidFill>
                            <a:schemeClr val="tx1"/>
                          </a:solidFill>
                        </a:rPr>
                        <a:t>3. Текући рачун</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r>
                        <a:rPr lang="sr-Cyrl-RS" b="0" dirty="0">
                          <a:solidFill>
                            <a:schemeClr val="tx1"/>
                          </a:solidFill>
                        </a:rPr>
                        <a:t>501.000</a:t>
                      </a:r>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r>
                        <a:rPr lang="sr-Cyrl-RS" dirty="0">
                          <a:solidFill>
                            <a:schemeClr val="tx1"/>
                          </a:solidFill>
                        </a:rPr>
                        <a:t>3. Краткорочни кредити</a:t>
                      </a: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r>
                        <a:rPr lang="sr-Cyrl-RS" dirty="0">
                          <a:solidFill>
                            <a:schemeClr val="tx1"/>
                          </a:solidFill>
                        </a:rPr>
                        <a:t>300.000</a:t>
                      </a: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178924687"/>
                  </a:ext>
                </a:extLst>
              </a:tr>
              <a:tr h="655693">
                <a:tc>
                  <a:txBody>
                    <a:bodyPr/>
                    <a:lstStyle/>
                    <a:p>
                      <a:r>
                        <a:rPr lang="sr-Cyrl-RS" b="0" dirty="0">
                          <a:solidFill>
                            <a:schemeClr val="tx1"/>
                          </a:solidFill>
                        </a:rPr>
                        <a:t>4. Благајна</a:t>
                      </a:r>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r>
                        <a:rPr lang="sr-Cyrl-RS" b="0" dirty="0">
                          <a:solidFill>
                            <a:schemeClr val="tx1"/>
                          </a:solidFill>
                        </a:rPr>
                        <a:t>3.000</a:t>
                      </a:r>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r>
                        <a:rPr lang="sr-Cyrl-RS" b="1" dirty="0">
                          <a:solidFill>
                            <a:schemeClr val="tx1"/>
                          </a:solidFill>
                        </a:rPr>
                        <a:t>4. Добављачи за основна средства</a:t>
                      </a:r>
                      <a:endParaRPr lang="en-GB"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r>
                        <a:rPr lang="sr-Cyrl-RS" b="1" dirty="0">
                          <a:solidFill>
                            <a:schemeClr val="tx1"/>
                          </a:solidFill>
                        </a:rPr>
                        <a:t>0</a:t>
                      </a:r>
                      <a:endParaRPr lang="en-GB"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41035709"/>
                  </a:ext>
                </a:extLst>
              </a:tr>
              <a:tr h="374682">
                <a:tc>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sr-Cyrl-RS" b="1" dirty="0">
                          <a:solidFill>
                            <a:schemeClr val="tx1"/>
                          </a:solidFill>
                        </a:rPr>
                        <a:t>2.070.000</a:t>
                      </a:r>
                      <a:endParaRPr lang="en-GB"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sr-Cyrl-RS" b="1" dirty="0">
                          <a:solidFill>
                            <a:schemeClr val="tx1"/>
                          </a:solidFill>
                        </a:rPr>
                        <a:t>2.070.000</a:t>
                      </a:r>
                      <a:endParaRPr lang="en-GB"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00008348"/>
                  </a:ext>
                </a:extLst>
              </a:tr>
            </a:tbl>
          </a:graphicData>
        </a:graphic>
      </p:graphicFrame>
    </p:spTree>
    <p:extLst>
      <p:ext uri="{BB962C8B-B14F-4D97-AF65-F5344CB8AC3E}">
        <p14:creationId xmlns:p14="http://schemas.microsoft.com/office/powerpoint/2010/main" val="271374470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32FD5-3DA2-4C35-9A83-17CC0CA782D8}"/>
              </a:ext>
            </a:extLst>
          </p:cNvPr>
          <p:cNvSpPr>
            <a:spLocks noGrp="1"/>
          </p:cNvSpPr>
          <p:nvPr>
            <p:ph type="title"/>
          </p:nvPr>
        </p:nvSpPr>
        <p:spPr/>
        <p:txBody>
          <a:bodyPr>
            <a:normAutofit fontScale="90000"/>
          </a:bodyPr>
          <a:lstStyle/>
          <a:p>
            <a:r>
              <a:rPr lang="sr-Cyrl-RS" dirty="0"/>
              <a:t>Дејство пословних промена на биланс стања</a:t>
            </a:r>
            <a:br>
              <a:rPr lang="en-GB" dirty="0"/>
            </a:br>
            <a:endParaRPr lang="en-GB" dirty="0"/>
          </a:p>
        </p:txBody>
      </p:sp>
      <p:graphicFrame>
        <p:nvGraphicFramePr>
          <p:cNvPr id="4" name="Table 3">
            <a:extLst>
              <a:ext uri="{FF2B5EF4-FFF2-40B4-BE49-F238E27FC236}">
                <a16:creationId xmlns:a16="http://schemas.microsoft.com/office/drawing/2014/main" id="{001645F7-5B4C-4BE6-B261-6E0B778ED43A}"/>
              </a:ext>
            </a:extLst>
          </p:cNvPr>
          <p:cNvGraphicFramePr>
            <a:graphicFrameLocks noGrp="1"/>
          </p:cNvGraphicFramePr>
          <p:nvPr/>
        </p:nvGraphicFramePr>
        <p:xfrm>
          <a:off x="1156645" y="1773904"/>
          <a:ext cx="9878709" cy="3920171"/>
        </p:xfrm>
        <a:graphic>
          <a:graphicData uri="http://schemas.openxmlformats.org/drawingml/2006/table">
            <a:tbl>
              <a:tblPr firstRow="1" bandRow="1">
                <a:tableStyleId>{5C22544A-7EE6-4342-B048-85BDC9FD1C3A}</a:tableStyleId>
              </a:tblPr>
              <a:tblGrid>
                <a:gridCol w="2469677">
                  <a:extLst>
                    <a:ext uri="{9D8B030D-6E8A-4147-A177-3AD203B41FA5}">
                      <a16:colId xmlns:a16="http://schemas.microsoft.com/office/drawing/2014/main" val="1220091302"/>
                    </a:ext>
                  </a:extLst>
                </a:gridCol>
                <a:gridCol w="2437462">
                  <a:extLst>
                    <a:ext uri="{9D8B030D-6E8A-4147-A177-3AD203B41FA5}">
                      <a16:colId xmlns:a16="http://schemas.microsoft.com/office/drawing/2014/main" val="1522061152"/>
                    </a:ext>
                  </a:extLst>
                </a:gridCol>
                <a:gridCol w="2501893">
                  <a:extLst>
                    <a:ext uri="{9D8B030D-6E8A-4147-A177-3AD203B41FA5}">
                      <a16:colId xmlns:a16="http://schemas.microsoft.com/office/drawing/2014/main" val="3135115041"/>
                    </a:ext>
                  </a:extLst>
                </a:gridCol>
                <a:gridCol w="2469677">
                  <a:extLst>
                    <a:ext uri="{9D8B030D-6E8A-4147-A177-3AD203B41FA5}">
                      <a16:colId xmlns:a16="http://schemas.microsoft.com/office/drawing/2014/main" val="4220989513"/>
                    </a:ext>
                  </a:extLst>
                </a:gridCol>
              </a:tblGrid>
              <a:tr h="392017">
                <a:tc gridSpan="4">
                  <a:txBody>
                    <a:bodyPr/>
                    <a:lstStyle/>
                    <a:p>
                      <a:pPr algn="ctr"/>
                      <a:r>
                        <a:rPr lang="sr-Cyrl-RS" dirty="0">
                          <a:solidFill>
                            <a:schemeClr val="tx1"/>
                          </a:solidFill>
                        </a:rPr>
                        <a:t>БИЛАНС 3</a:t>
                      </a:r>
                      <a:endParaRPr lang="en-GB"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35824980"/>
                  </a:ext>
                </a:extLst>
              </a:tr>
              <a:tr h="392017">
                <a:tc>
                  <a:txBody>
                    <a:bodyPr/>
                    <a:lstStyle/>
                    <a:p>
                      <a:r>
                        <a:rPr lang="sr-Cyrl-RS" dirty="0">
                          <a:solidFill>
                            <a:schemeClr val="tx1"/>
                          </a:solidFill>
                        </a:rPr>
                        <a:t>АКТИВА</a:t>
                      </a: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sr-Cyrl-RS" dirty="0">
                          <a:solidFill>
                            <a:schemeClr val="tx1"/>
                          </a:solidFill>
                        </a:rPr>
                        <a:t>Износ</a:t>
                      </a: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sr-Cyrl-RS" dirty="0">
                          <a:solidFill>
                            <a:schemeClr val="tx1"/>
                          </a:solidFill>
                        </a:rPr>
                        <a:t>ПАСИВА</a:t>
                      </a: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sr-Cyrl-RS" dirty="0">
                          <a:solidFill>
                            <a:schemeClr val="tx1"/>
                          </a:solidFill>
                        </a:rPr>
                        <a:t>Износ</a:t>
                      </a: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43756554"/>
                  </a:ext>
                </a:extLst>
              </a:tr>
              <a:tr h="686030">
                <a:tc>
                  <a:txBody>
                    <a:bodyPr/>
                    <a:lstStyle/>
                    <a:p>
                      <a:r>
                        <a:rPr lang="sr-Cyrl-RS" dirty="0">
                          <a:solidFill>
                            <a:schemeClr val="tx1"/>
                          </a:solidFill>
                        </a:rPr>
                        <a:t>1. Транспортна средства</a:t>
                      </a: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r>
                        <a:rPr lang="sr-Cyrl-RS" dirty="0">
                          <a:solidFill>
                            <a:schemeClr val="tx1"/>
                          </a:solidFill>
                        </a:rPr>
                        <a:t>1.500.000</a:t>
                      </a: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marL="342900" indent="-342900">
                        <a:buAutoNum type="arabicPeriod"/>
                      </a:pPr>
                      <a:r>
                        <a:rPr lang="sr-Cyrl-RS" dirty="0">
                          <a:solidFill>
                            <a:schemeClr val="tx1"/>
                          </a:solidFill>
                        </a:rPr>
                        <a:t>Капитал</a:t>
                      </a: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r>
                        <a:rPr lang="sr-Cyrl-RS" dirty="0">
                          <a:solidFill>
                            <a:schemeClr val="tx1"/>
                          </a:solidFill>
                        </a:rPr>
                        <a:t>1.070.000</a:t>
                      </a: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48457967"/>
                  </a:ext>
                </a:extLst>
              </a:tr>
              <a:tr h="686030">
                <a:tc>
                  <a:txBody>
                    <a:bodyPr/>
                    <a:lstStyle/>
                    <a:p>
                      <a:r>
                        <a:rPr lang="sr-Cyrl-RS" b="1" dirty="0">
                          <a:solidFill>
                            <a:schemeClr val="tx1"/>
                          </a:solidFill>
                        </a:rPr>
                        <a:t>2. Роба</a:t>
                      </a:r>
                      <a:endParaRPr lang="en-GB"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r>
                        <a:rPr lang="sr-Cyrl-RS" b="1" dirty="0">
                          <a:solidFill>
                            <a:schemeClr val="tx1"/>
                          </a:solidFill>
                        </a:rPr>
                        <a:t>78.000</a:t>
                      </a:r>
                      <a:endParaRPr lang="en-GB"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r>
                        <a:rPr lang="sr-Cyrl-RS" b="0" dirty="0">
                          <a:solidFill>
                            <a:schemeClr val="tx1"/>
                          </a:solidFill>
                        </a:rPr>
                        <a:t>2. Дугорочни кредити</a:t>
                      </a:r>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r>
                        <a:rPr lang="sr-Cyrl-RS" b="0" dirty="0">
                          <a:solidFill>
                            <a:schemeClr val="tx1"/>
                          </a:solidFill>
                        </a:rPr>
                        <a:t>700.000</a:t>
                      </a:r>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3876705886"/>
                  </a:ext>
                </a:extLst>
              </a:tr>
              <a:tr h="686030">
                <a:tc>
                  <a:txBody>
                    <a:bodyPr/>
                    <a:lstStyle/>
                    <a:p>
                      <a:r>
                        <a:rPr lang="sr-Cyrl-RS" dirty="0">
                          <a:solidFill>
                            <a:schemeClr val="tx1"/>
                          </a:solidFill>
                        </a:rPr>
                        <a:t>3. Текући рачун</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r>
                        <a:rPr lang="sr-Cyrl-RS" dirty="0">
                          <a:solidFill>
                            <a:schemeClr val="tx1"/>
                          </a:solidFill>
                        </a:rPr>
                        <a:t>501.000</a:t>
                      </a: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r>
                        <a:rPr lang="sr-Cyrl-RS" dirty="0">
                          <a:solidFill>
                            <a:schemeClr val="tx1"/>
                          </a:solidFill>
                        </a:rPr>
                        <a:t>3. Краткорочни кредити</a:t>
                      </a: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r>
                        <a:rPr lang="sr-Cyrl-RS" dirty="0">
                          <a:solidFill>
                            <a:schemeClr val="tx1"/>
                          </a:solidFill>
                        </a:rPr>
                        <a:t>300.000</a:t>
                      </a: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2584579587"/>
                  </a:ext>
                </a:extLst>
              </a:tr>
              <a:tr h="686030">
                <a:tc>
                  <a:txBody>
                    <a:bodyPr/>
                    <a:lstStyle/>
                    <a:p>
                      <a:r>
                        <a:rPr lang="sr-Cyrl-RS" dirty="0">
                          <a:solidFill>
                            <a:schemeClr val="tx1"/>
                          </a:solidFill>
                        </a:rPr>
                        <a:t>4. Благајна</a:t>
                      </a: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r>
                        <a:rPr lang="sr-Cyrl-RS" dirty="0">
                          <a:solidFill>
                            <a:schemeClr val="tx1"/>
                          </a:solidFill>
                        </a:rPr>
                        <a:t>3.000</a:t>
                      </a: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r>
                        <a:rPr lang="sr-Cyrl-RS" b="1" dirty="0">
                          <a:solidFill>
                            <a:schemeClr val="tx1"/>
                          </a:solidFill>
                        </a:rPr>
                        <a:t>4. Добављачи за основна средства</a:t>
                      </a:r>
                      <a:endParaRPr lang="en-GB"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r>
                        <a:rPr lang="sr-Cyrl-RS" b="1" dirty="0">
                          <a:solidFill>
                            <a:schemeClr val="tx1"/>
                          </a:solidFill>
                        </a:rPr>
                        <a:t>12.000</a:t>
                      </a:r>
                      <a:endParaRPr lang="en-GB"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42277346"/>
                  </a:ext>
                </a:extLst>
              </a:tr>
              <a:tr h="392017">
                <a:tc>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sr-Cyrl-RS" b="1" dirty="0">
                          <a:solidFill>
                            <a:schemeClr val="tx1"/>
                          </a:solidFill>
                        </a:rPr>
                        <a:t>2.082.000</a:t>
                      </a:r>
                      <a:endParaRPr lang="en-GB"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sr-Cyrl-RS" b="1" dirty="0">
                          <a:solidFill>
                            <a:schemeClr val="tx1"/>
                          </a:solidFill>
                        </a:rPr>
                        <a:t>2.082.000</a:t>
                      </a:r>
                      <a:endParaRPr lang="en-GB"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06461149"/>
                  </a:ext>
                </a:extLst>
              </a:tr>
            </a:tbl>
          </a:graphicData>
        </a:graphic>
      </p:graphicFrame>
    </p:spTree>
    <p:extLst>
      <p:ext uri="{BB962C8B-B14F-4D97-AF65-F5344CB8AC3E}">
        <p14:creationId xmlns:p14="http://schemas.microsoft.com/office/powerpoint/2010/main" val="359941965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63936-F901-4964-87F1-45A54C8497F5}"/>
              </a:ext>
            </a:extLst>
          </p:cNvPr>
          <p:cNvSpPr>
            <a:spLocks noGrp="1"/>
          </p:cNvSpPr>
          <p:nvPr>
            <p:ph type="title"/>
          </p:nvPr>
        </p:nvSpPr>
        <p:spPr/>
        <p:txBody>
          <a:bodyPr>
            <a:normAutofit fontScale="90000"/>
          </a:bodyPr>
          <a:lstStyle/>
          <a:p>
            <a:r>
              <a:rPr lang="sr-Cyrl-RS" dirty="0"/>
              <a:t>Дејство пословних промена на биланс стања</a:t>
            </a:r>
            <a:br>
              <a:rPr lang="en-GB" dirty="0"/>
            </a:br>
            <a:endParaRPr lang="en-GB" dirty="0"/>
          </a:p>
        </p:txBody>
      </p:sp>
      <p:graphicFrame>
        <p:nvGraphicFramePr>
          <p:cNvPr id="4" name="Table 3">
            <a:extLst>
              <a:ext uri="{FF2B5EF4-FFF2-40B4-BE49-F238E27FC236}">
                <a16:creationId xmlns:a16="http://schemas.microsoft.com/office/drawing/2014/main" id="{89F1A50E-2B48-4C28-A3A3-380B68C08018}"/>
              </a:ext>
            </a:extLst>
          </p:cNvPr>
          <p:cNvGraphicFramePr>
            <a:graphicFrameLocks noGrp="1"/>
          </p:cNvGraphicFramePr>
          <p:nvPr/>
        </p:nvGraphicFramePr>
        <p:xfrm>
          <a:off x="970801" y="1825276"/>
          <a:ext cx="10084192" cy="3887156"/>
        </p:xfrm>
        <a:graphic>
          <a:graphicData uri="http://schemas.openxmlformats.org/drawingml/2006/table">
            <a:tbl>
              <a:tblPr firstRow="1" bandRow="1">
                <a:tableStyleId>{5C22544A-7EE6-4342-B048-85BDC9FD1C3A}</a:tableStyleId>
              </a:tblPr>
              <a:tblGrid>
                <a:gridCol w="2521048">
                  <a:extLst>
                    <a:ext uri="{9D8B030D-6E8A-4147-A177-3AD203B41FA5}">
                      <a16:colId xmlns:a16="http://schemas.microsoft.com/office/drawing/2014/main" val="1220091302"/>
                    </a:ext>
                  </a:extLst>
                </a:gridCol>
                <a:gridCol w="2488162">
                  <a:extLst>
                    <a:ext uri="{9D8B030D-6E8A-4147-A177-3AD203B41FA5}">
                      <a16:colId xmlns:a16="http://schemas.microsoft.com/office/drawing/2014/main" val="1522061152"/>
                    </a:ext>
                  </a:extLst>
                </a:gridCol>
                <a:gridCol w="2553934">
                  <a:extLst>
                    <a:ext uri="{9D8B030D-6E8A-4147-A177-3AD203B41FA5}">
                      <a16:colId xmlns:a16="http://schemas.microsoft.com/office/drawing/2014/main" val="3135115041"/>
                    </a:ext>
                  </a:extLst>
                </a:gridCol>
                <a:gridCol w="2521048">
                  <a:extLst>
                    <a:ext uri="{9D8B030D-6E8A-4147-A177-3AD203B41FA5}">
                      <a16:colId xmlns:a16="http://schemas.microsoft.com/office/drawing/2014/main" val="4220989513"/>
                    </a:ext>
                  </a:extLst>
                </a:gridCol>
              </a:tblGrid>
              <a:tr h="388716">
                <a:tc gridSpan="4">
                  <a:txBody>
                    <a:bodyPr/>
                    <a:lstStyle/>
                    <a:p>
                      <a:pPr algn="ctr"/>
                      <a:r>
                        <a:rPr lang="sr-Cyrl-RS" dirty="0">
                          <a:solidFill>
                            <a:schemeClr val="tx1"/>
                          </a:solidFill>
                        </a:rPr>
                        <a:t>БИЛАНС 4</a:t>
                      </a:r>
                      <a:endParaRPr lang="en-GB"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35824980"/>
                  </a:ext>
                </a:extLst>
              </a:tr>
              <a:tr h="388716">
                <a:tc>
                  <a:txBody>
                    <a:bodyPr/>
                    <a:lstStyle/>
                    <a:p>
                      <a:r>
                        <a:rPr lang="sr-Cyrl-RS" dirty="0">
                          <a:solidFill>
                            <a:schemeClr val="tx1"/>
                          </a:solidFill>
                        </a:rPr>
                        <a:t>АКТИВА</a:t>
                      </a: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sr-Cyrl-RS" dirty="0">
                          <a:solidFill>
                            <a:schemeClr val="tx1"/>
                          </a:solidFill>
                        </a:rPr>
                        <a:t>Износ</a:t>
                      </a: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sr-Cyrl-RS" dirty="0">
                          <a:solidFill>
                            <a:schemeClr val="tx1"/>
                          </a:solidFill>
                        </a:rPr>
                        <a:t>ПАСИВА</a:t>
                      </a: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sr-Cyrl-RS" dirty="0">
                          <a:solidFill>
                            <a:schemeClr val="tx1"/>
                          </a:solidFill>
                        </a:rPr>
                        <a:t>Износ</a:t>
                      </a: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43756554"/>
                  </a:ext>
                </a:extLst>
              </a:tr>
              <a:tr h="680252">
                <a:tc>
                  <a:txBody>
                    <a:bodyPr/>
                    <a:lstStyle/>
                    <a:p>
                      <a:r>
                        <a:rPr lang="sr-Cyrl-RS" dirty="0">
                          <a:solidFill>
                            <a:schemeClr val="tx1"/>
                          </a:solidFill>
                        </a:rPr>
                        <a:t>1. Транспортна средства</a:t>
                      </a: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r>
                        <a:rPr lang="sr-Cyrl-RS" dirty="0">
                          <a:solidFill>
                            <a:schemeClr val="tx1"/>
                          </a:solidFill>
                        </a:rPr>
                        <a:t>1.500.000</a:t>
                      </a: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marL="342900" indent="-342900">
                        <a:buAutoNum type="arabicPeriod"/>
                      </a:pPr>
                      <a:r>
                        <a:rPr lang="sr-Cyrl-RS" dirty="0">
                          <a:solidFill>
                            <a:schemeClr val="tx1"/>
                          </a:solidFill>
                        </a:rPr>
                        <a:t>Капитал</a:t>
                      </a: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r>
                        <a:rPr lang="sr-Cyrl-RS" dirty="0">
                          <a:solidFill>
                            <a:schemeClr val="tx1"/>
                          </a:solidFill>
                        </a:rPr>
                        <a:t>1.070.000</a:t>
                      </a: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48457967"/>
                  </a:ext>
                </a:extLst>
              </a:tr>
              <a:tr h="680252">
                <a:tc>
                  <a:txBody>
                    <a:bodyPr/>
                    <a:lstStyle/>
                    <a:p>
                      <a:r>
                        <a:rPr lang="sr-Cyrl-RS" b="0" dirty="0">
                          <a:solidFill>
                            <a:schemeClr val="tx1"/>
                          </a:solidFill>
                        </a:rPr>
                        <a:t>2. Роба</a:t>
                      </a:r>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r>
                        <a:rPr lang="sr-Cyrl-RS" b="0" dirty="0">
                          <a:solidFill>
                            <a:schemeClr val="tx1"/>
                          </a:solidFill>
                        </a:rPr>
                        <a:t>78.000</a:t>
                      </a:r>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r>
                        <a:rPr lang="sr-Cyrl-RS" b="0" dirty="0">
                          <a:solidFill>
                            <a:schemeClr val="tx1"/>
                          </a:solidFill>
                        </a:rPr>
                        <a:t>2. Дугорочни кредити</a:t>
                      </a:r>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r>
                        <a:rPr lang="sr-Cyrl-RS" b="0" dirty="0">
                          <a:solidFill>
                            <a:schemeClr val="tx1"/>
                          </a:solidFill>
                        </a:rPr>
                        <a:t>700.000</a:t>
                      </a:r>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3876705886"/>
                  </a:ext>
                </a:extLst>
              </a:tr>
              <a:tr h="680252">
                <a:tc>
                  <a:txBody>
                    <a:bodyPr/>
                    <a:lstStyle/>
                    <a:p>
                      <a:r>
                        <a:rPr lang="sr-Cyrl-RS" b="1" dirty="0">
                          <a:solidFill>
                            <a:schemeClr val="tx1"/>
                          </a:solidFill>
                        </a:rPr>
                        <a:t>3. Текући рачун</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r>
                        <a:rPr lang="sr-Cyrl-RS" b="1" dirty="0">
                          <a:solidFill>
                            <a:schemeClr val="tx1"/>
                          </a:solidFill>
                        </a:rPr>
                        <a:t>351.000</a:t>
                      </a:r>
                      <a:endParaRPr lang="en-GB"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r>
                        <a:rPr lang="sr-Cyrl-RS" b="1" dirty="0">
                          <a:solidFill>
                            <a:schemeClr val="tx1"/>
                          </a:solidFill>
                        </a:rPr>
                        <a:t>3. Краткорочни кредити</a:t>
                      </a:r>
                      <a:endParaRPr lang="en-GB"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r>
                        <a:rPr lang="sr-Cyrl-RS" b="1" dirty="0">
                          <a:solidFill>
                            <a:schemeClr val="tx1"/>
                          </a:solidFill>
                        </a:rPr>
                        <a:t>150.000</a:t>
                      </a:r>
                      <a:endParaRPr lang="en-GB"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2584579587"/>
                  </a:ext>
                </a:extLst>
              </a:tr>
              <a:tr h="680252">
                <a:tc>
                  <a:txBody>
                    <a:bodyPr/>
                    <a:lstStyle/>
                    <a:p>
                      <a:r>
                        <a:rPr lang="sr-Cyrl-RS" dirty="0">
                          <a:solidFill>
                            <a:schemeClr val="tx1"/>
                          </a:solidFill>
                        </a:rPr>
                        <a:t>4. Благајна</a:t>
                      </a: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r>
                        <a:rPr lang="sr-Cyrl-RS" dirty="0">
                          <a:solidFill>
                            <a:schemeClr val="tx1"/>
                          </a:solidFill>
                        </a:rPr>
                        <a:t>3.000</a:t>
                      </a: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r>
                        <a:rPr lang="sr-Cyrl-RS" b="0" dirty="0">
                          <a:solidFill>
                            <a:schemeClr val="tx1"/>
                          </a:solidFill>
                        </a:rPr>
                        <a:t>4. Добављачи за основна средства</a:t>
                      </a:r>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r>
                        <a:rPr lang="sr-Cyrl-RS" b="0" dirty="0">
                          <a:solidFill>
                            <a:schemeClr val="tx1"/>
                          </a:solidFill>
                        </a:rPr>
                        <a:t>12.000</a:t>
                      </a:r>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42277346"/>
                  </a:ext>
                </a:extLst>
              </a:tr>
              <a:tr h="388716">
                <a:tc>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sr-Cyrl-RS" b="1" dirty="0">
                          <a:solidFill>
                            <a:schemeClr val="tx1"/>
                          </a:solidFill>
                        </a:rPr>
                        <a:t>1.932.000</a:t>
                      </a:r>
                      <a:endParaRPr lang="en-GB"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sr-Cyrl-RS" b="1" dirty="0">
                          <a:solidFill>
                            <a:schemeClr val="tx1"/>
                          </a:solidFill>
                        </a:rPr>
                        <a:t>1.932.000</a:t>
                      </a:r>
                      <a:endParaRPr lang="en-GB"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06461149"/>
                  </a:ext>
                </a:extLst>
              </a:tr>
            </a:tbl>
          </a:graphicData>
        </a:graphic>
      </p:graphicFrame>
    </p:spTree>
    <p:extLst>
      <p:ext uri="{BB962C8B-B14F-4D97-AF65-F5344CB8AC3E}">
        <p14:creationId xmlns:p14="http://schemas.microsoft.com/office/powerpoint/2010/main" val="275320337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A3FBE-798D-4629-BCA3-67E121378897}"/>
              </a:ext>
            </a:extLst>
          </p:cNvPr>
          <p:cNvSpPr>
            <a:spLocks noGrp="1"/>
          </p:cNvSpPr>
          <p:nvPr>
            <p:ph type="title"/>
          </p:nvPr>
        </p:nvSpPr>
        <p:spPr/>
        <p:txBody>
          <a:bodyPr/>
          <a:lstStyle/>
          <a:p>
            <a:r>
              <a:rPr lang="sr-Cyrl-RS"/>
              <a:t>Пример 1</a:t>
            </a:r>
            <a:endParaRPr lang="en-GB" dirty="0"/>
          </a:p>
        </p:txBody>
      </p:sp>
      <p:sp>
        <p:nvSpPr>
          <p:cNvPr id="3" name="Content Placeholder 2">
            <a:extLst>
              <a:ext uri="{FF2B5EF4-FFF2-40B4-BE49-F238E27FC236}">
                <a16:creationId xmlns:a16="http://schemas.microsoft.com/office/drawing/2014/main" id="{7069959E-8DDF-4685-922F-9AE920A0E694}"/>
              </a:ext>
            </a:extLst>
          </p:cNvPr>
          <p:cNvSpPr>
            <a:spLocks noGrp="1"/>
          </p:cNvSpPr>
          <p:nvPr>
            <p:ph idx="1"/>
          </p:nvPr>
        </p:nvSpPr>
        <p:spPr/>
        <p:txBody>
          <a:bodyPr>
            <a:normAutofit lnSpcReduction="10000"/>
          </a:bodyPr>
          <a:lstStyle/>
          <a:p>
            <a:pPr>
              <a:lnSpc>
                <a:spcPct val="80000"/>
              </a:lnSpc>
              <a:defRPr/>
            </a:pPr>
            <a:r>
              <a:rPr lang="sr-Latn-RS" altLang="en-US"/>
              <a:t>Саставити биланс стања у </a:t>
            </a:r>
            <a:r>
              <a:rPr lang="sr-Latn-RS" altLang="en-US" b="1"/>
              <a:t>форми конта </a:t>
            </a:r>
            <a:r>
              <a:rPr lang="sr-Latn-RS" altLang="en-US"/>
              <a:t>поштујући </a:t>
            </a:r>
            <a:r>
              <a:rPr lang="sr-Cyrl-RS" altLang="en-US"/>
              <a:t>ликвидности и доспелости</a:t>
            </a:r>
            <a:r>
              <a:rPr lang="sr-Latn-RS" altLang="en-US"/>
              <a:t>: </a:t>
            </a:r>
          </a:p>
          <a:p>
            <a:pPr lvl="1">
              <a:lnSpc>
                <a:spcPct val="80000"/>
              </a:lnSpc>
              <a:defRPr/>
            </a:pPr>
            <a:r>
              <a:rPr lang="sr-Latn-RS" altLang="en-US">
                <a:solidFill>
                  <a:srgbClr val="FF0000"/>
                </a:solidFill>
              </a:rPr>
              <a:t>потраживања 10.000, </a:t>
            </a:r>
          </a:p>
          <a:p>
            <a:pPr lvl="1">
              <a:lnSpc>
                <a:spcPct val="80000"/>
              </a:lnSpc>
              <a:defRPr/>
            </a:pPr>
            <a:r>
              <a:rPr lang="sr-Latn-RS" altLang="en-US">
                <a:solidFill>
                  <a:srgbClr val="FF0000"/>
                </a:solidFill>
              </a:rPr>
              <a:t>залихе готових производа </a:t>
            </a:r>
            <a:r>
              <a:rPr lang="sr-Cyrl-RS" altLang="en-US">
                <a:solidFill>
                  <a:srgbClr val="FF0000"/>
                </a:solidFill>
              </a:rPr>
              <a:t>5</a:t>
            </a:r>
            <a:r>
              <a:rPr lang="sr-Latn-RS" altLang="en-US">
                <a:solidFill>
                  <a:srgbClr val="FF0000"/>
                </a:solidFill>
              </a:rPr>
              <a:t>0.000, </a:t>
            </a:r>
          </a:p>
          <a:p>
            <a:pPr lvl="1">
              <a:lnSpc>
                <a:spcPct val="80000"/>
              </a:lnSpc>
              <a:defRPr/>
            </a:pPr>
            <a:r>
              <a:rPr lang="sr-Latn-RS" altLang="en-US">
                <a:solidFill>
                  <a:srgbClr val="0070C0"/>
                </a:solidFill>
              </a:rPr>
              <a:t>резерве 10.000, </a:t>
            </a:r>
          </a:p>
          <a:p>
            <a:pPr lvl="1">
              <a:lnSpc>
                <a:spcPct val="80000"/>
              </a:lnSpc>
              <a:defRPr/>
            </a:pPr>
            <a:r>
              <a:rPr lang="sr-Latn-RS" altLang="en-US">
                <a:solidFill>
                  <a:srgbClr val="0070C0"/>
                </a:solidFill>
              </a:rPr>
              <a:t>добављачи 20.000</a:t>
            </a:r>
            <a:r>
              <a:rPr lang="sr-Latn-RS" altLang="en-US"/>
              <a:t>, </a:t>
            </a:r>
          </a:p>
          <a:p>
            <a:pPr lvl="1">
              <a:lnSpc>
                <a:spcPct val="80000"/>
              </a:lnSpc>
              <a:defRPr/>
            </a:pPr>
            <a:r>
              <a:rPr lang="sr-Latn-RS" altLang="en-US">
                <a:solidFill>
                  <a:srgbClr val="0070C0"/>
                </a:solidFill>
              </a:rPr>
              <a:t>краткорочне финансијске обавезе 5.000, </a:t>
            </a:r>
          </a:p>
          <a:p>
            <a:pPr lvl="1">
              <a:lnSpc>
                <a:spcPct val="80000"/>
              </a:lnSpc>
              <a:defRPr/>
            </a:pPr>
            <a:r>
              <a:rPr lang="sr-Latn-RS" altLang="en-US">
                <a:solidFill>
                  <a:srgbClr val="FF0000"/>
                </a:solidFill>
              </a:rPr>
              <a:t>залихе материјала </a:t>
            </a:r>
            <a:r>
              <a:rPr lang="en-US" altLang="en-US">
                <a:solidFill>
                  <a:srgbClr val="FF0000"/>
                </a:solidFill>
              </a:rPr>
              <a:t>(</a:t>
            </a:r>
            <a:r>
              <a:rPr lang="sr-Cyrl-RS" altLang="en-US">
                <a:solidFill>
                  <a:srgbClr val="FF0000"/>
                </a:solidFill>
              </a:rPr>
              <a:t>м</a:t>
            </a:r>
            <a:r>
              <a:rPr lang="ru-RU">
                <a:solidFill>
                  <a:srgbClr val="FF0000"/>
                </a:solidFill>
              </a:rPr>
              <a:t>атеријал, резервни делови, и ситан инвентар</a:t>
            </a:r>
            <a:r>
              <a:rPr lang="en-US">
                <a:solidFill>
                  <a:srgbClr val="FF0000"/>
                </a:solidFill>
              </a:rPr>
              <a:t>)</a:t>
            </a:r>
            <a:r>
              <a:rPr lang="sr-Cyrl-RS">
                <a:solidFill>
                  <a:srgbClr val="FF0000"/>
                </a:solidFill>
              </a:rPr>
              <a:t> </a:t>
            </a:r>
            <a:r>
              <a:rPr lang="sr-Latn-RS" altLang="en-US">
                <a:solidFill>
                  <a:srgbClr val="FF0000"/>
                </a:solidFill>
              </a:rPr>
              <a:t>15.000, </a:t>
            </a:r>
          </a:p>
          <a:p>
            <a:pPr lvl="1">
              <a:lnSpc>
                <a:spcPct val="80000"/>
              </a:lnSpc>
              <a:defRPr/>
            </a:pPr>
            <a:r>
              <a:rPr lang="sr-Latn-RS" altLang="en-US">
                <a:solidFill>
                  <a:srgbClr val="0070C0"/>
                </a:solidFill>
              </a:rPr>
              <a:t>дугорочне обавезе 50.000, </a:t>
            </a:r>
          </a:p>
          <a:p>
            <a:pPr lvl="1">
              <a:lnSpc>
                <a:spcPct val="80000"/>
              </a:lnSpc>
              <a:defRPr/>
            </a:pPr>
            <a:r>
              <a:rPr lang="sr-Latn-RS" altLang="en-US">
                <a:solidFill>
                  <a:srgbClr val="FF0000"/>
                </a:solidFill>
              </a:rPr>
              <a:t>текући рачун 5.000, </a:t>
            </a:r>
          </a:p>
          <a:p>
            <a:pPr lvl="1">
              <a:lnSpc>
                <a:spcPct val="80000"/>
              </a:lnSpc>
              <a:defRPr/>
            </a:pPr>
            <a:r>
              <a:rPr lang="sr-Latn-RS" altLang="en-US">
                <a:solidFill>
                  <a:srgbClr val="FF0000"/>
                </a:solidFill>
              </a:rPr>
              <a:t>некретнине 40.000, </a:t>
            </a:r>
          </a:p>
          <a:p>
            <a:pPr lvl="1">
              <a:lnSpc>
                <a:spcPct val="80000"/>
              </a:lnSpc>
              <a:defRPr/>
            </a:pPr>
            <a:r>
              <a:rPr lang="sr-Latn-RS" altLang="en-US">
                <a:solidFill>
                  <a:srgbClr val="0070C0"/>
                </a:solidFill>
              </a:rPr>
              <a:t>акцијски капитал 35.000</a:t>
            </a:r>
            <a:endParaRPr lang="en-GB" dirty="0">
              <a:solidFill>
                <a:srgbClr val="0070C0"/>
              </a:solidFill>
            </a:endParaRPr>
          </a:p>
        </p:txBody>
      </p:sp>
    </p:spTree>
    <p:extLst>
      <p:ext uri="{BB962C8B-B14F-4D97-AF65-F5344CB8AC3E}">
        <p14:creationId xmlns:p14="http://schemas.microsoft.com/office/powerpoint/2010/main" val="217046064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99805-D1BD-41E7-9D34-A0FB2DBB9A3E}"/>
              </a:ext>
            </a:extLst>
          </p:cNvPr>
          <p:cNvSpPr>
            <a:spLocks noGrp="1"/>
          </p:cNvSpPr>
          <p:nvPr>
            <p:ph type="title"/>
          </p:nvPr>
        </p:nvSpPr>
        <p:spPr>
          <a:xfrm>
            <a:off x="838200" y="365125"/>
            <a:ext cx="10515600" cy="1325563"/>
          </a:xfrm>
        </p:spPr>
        <p:txBody>
          <a:bodyPr/>
          <a:lstStyle/>
          <a:p>
            <a:r>
              <a:rPr lang="sr-Cyrl-RS" dirty="0"/>
              <a:t>Пример 2</a:t>
            </a:r>
            <a:endParaRPr lang="en-GB" dirty="0"/>
          </a:p>
        </p:txBody>
      </p:sp>
      <p:sp>
        <p:nvSpPr>
          <p:cNvPr id="3" name="Content Placeholder 2">
            <a:extLst>
              <a:ext uri="{FF2B5EF4-FFF2-40B4-BE49-F238E27FC236}">
                <a16:creationId xmlns:a16="http://schemas.microsoft.com/office/drawing/2014/main" id="{54798764-8479-48AA-9778-F18FC918530E}"/>
              </a:ext>
            </a:extLst>
          </p:cNvPr>
          <p:cNvSpPr>
            <a:spLocks noGrp="1"/>
          </p:cNvSpPr>
          <p:nvPr>
            <p:ph idx="1"/>
          </p:nvPr>
        </p:nvSpPr>
        <p:spPr>
          <a:xfrm>
            <a:off x="838200" y="1825625"/>
            <a:ext cx="10515600" cy="4351338"/>
          </a:xfrm>
        </p:spPr>
        <p:txBody>
          <a:bodyPr>
            <a:normAutofit lnSpcReduction="10000"/>
          </a:bodyPr>
          <a:lstStyle/>
          <a:p>
            <a:r>
              <a:rPr lang="sr-Latn-RS" altLang="en-US" dirty="0"/>
              <a:t>Саставити биланс стања у форми </a:t>
            </a:r>
            <a:r>
              <a:rPr lang="sr-Cyrl-RS" altLang="en-US" dirty="0"/>
              <a:t>листе</a:t>
            </a:r>
            <a:r>
              <a:rPr lang="sr-Latn-RS" altLang="en-US" dirty="0"/>
              <a:t> поштујући </a:t>
            </a:r>
            <a:r>
              <a:rPr lang="sr-Cyrl-RS" altLang="en-US" dirty="0"/>
              <a:t>редослед ликвидности и доспелости</a:t>
            </a:r>
            <a:r>
              <a:rPr lang="sr-Latn-RS" altLang="en-US" dirty="0"/>
              <a:t>: </a:t>
            </a:r>
          </a:p>
          <a:p>
            <a:pPr lvl="1"/>
            <a:r>
              <a:rPr lang="vi-VN" altLang="en-US" dirty="0"/>
              <a:t>краткорочне ХОВ 15.000, </a:t>
            </a:r>
            <a:endParaRPr lang="sr-Latn-RS" altLang="en-US" dirty="0"/>
          </a:p>
          <a:p>
            <a:pPr lvl="1"/>
            <a:r>
              <a:rPr lang="vi-VN" altLang="en-US" dirty="0"/>
              <a:t>нераспоређени добитак 7.000, </a:t>
            </a:r>
            <a:endParaRPr lang="sr-Latn-RS" altLang="en-US" dirty="0"/>
          </a:p>
          <a:p>
            <a:pPr lvl="1"/>
            <a:r>
              <a:rPr lang="vi-VN" altLang="en-US" dirty="0"/>
              <a:t>благајна 5.000, </a:t>
            </a:r>
            <a:endParaRPr lang="sr-Latn-RS" altLang="en-US" dirty="0"/>
          </a:p>
          <a:p>
            <a:pPr lvl="1"/>
            <a:r>
              <a:rPr lang="vi-VN" altLang="en-US" dirty="0"/>
              <a:t>дати аванси 12.000, </a:t>
            </a:r>
            <a:endParaRPr lang="sr-Latn-RS" altLang="en-US" dirty="0"/>
          </a:p>
          <a:p>
            <a:pPr lvl="1"/>
            <a:r>
              <a:rPr lang="vi-VN" altLang="en-US" dirty="0"/>
              <a:t>удели у основном капиталу 25.000, </a:t>
            </a:r>
            <a:endParaRPr lang="sr-Latn-RS" altLang="en-US" dirty="0"/>
          </a:p>
          <a:p>
            <a:pPr lvl="1"/>
            <a:r>
              <a:rPr lang="vi-VN" altLang="en-US" dirty="0"/>
              <a:t>потраживања 8.000, </a:t>
            </a:r>
            <a:endParaRPr lang="sr-Latn-RS" altLang="en-US" dirty="0"/>
          </a:p>
          <a:p>
            <a:pPr lvl="1"/>
            <a:r>
              <a:rPr lang="vi-VN" altLang="en-US" dirty="0"/>
              <a:t>биолошка средства (основно стадо) 30.000, </a:t>
            </a:r>
            <a:endParaRPr lang="sr-Latn-RS" altLang="en-US" dirty="0"/>
          </a:p>
          <a:p>
            <a:pPr lvl="1"/>
            <a:r>
              <a:rPr lang="vi-VN" altLang="en-US" dirty="0"/>
              <a:t>остале дугорочне обавезе 32.000, </a:t>
            </a:r>
            <a:endParaRPr lang="sr-Latn-RS" altLang="en-US" dirty="0"/>
          </a:p>
          <a:p>
            <a:pPr lvl="1"/>
            <a:r>
              <a:rPr lang="vi-VN" altLang="en-US" dirty="0"/>
              <a:t>обавезе по основу пореза на добитак 6.000.</a:t>
            </a:r>
          </a:p>
          <a:p>
            <a:endParaRPr lang="en-GB" dirty="0"/>
          </a:p>
        </p:txBody>
      </p:sp>
    </p:spTree>
    <p:extLst>
      <p:ext uri="{BB962C8B-B14F-4D97-AF65-F5344CB8AC3E}">
        <p14:creationId xmlns:p14="http://schemas.microsoft.com/office/powerpoint/2010/main" val="388492891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6ED7ADF-9A24-1A0B-0D63-CE0C9CC283BC}"/>
              </a:ext>
            </a:extLst>
          </p:cNvPr>
          <p:cNvSpPr>
            <a:spLocks noGrp="1"/>
          </p:cNvSpPr>
          <p:nvPr>
            <p:ph type="body" sz="quarter" idx="10"/>
          </p:nvPr>
        </p:nvSpPr>
        <p:spPr>
          <a:xfrm>
            <a:off x="875093" y="1091414"/>
            <a:ext cx="5732462" cy="1089529"/>
          </a:xfrm>
        </p:spPr>
        <p:txBody>
          <a:bodyPr/>
          <a:lstStyle/>
          <a:p>
            <a:r>
              <a:rPr lang="sr-Cyrl-RS" dirty="0"/>
              <a:t>Корективне позиције</a:t>
            </a:r>
            <a:endParaRPr lang="en-GB" dirty="0"/>
          </a:p>
        </p:txBody>
      </p:sp>
      <p:sp>
        <p:nvSpPr>
          <p:cNvPr id="5" name="Text Placeholder 4">
            <a:extLst>
              <a:ext uri="{FF2B5EF4-FFF2-40B4-BE49-F238E27FC236}">
                <a16:creationId xmlns:a16="http://schemas.microsoft.com/office/drawing/2014/main" id="{3EBD588D-787E-D2DD-E1E3-98ECA021F6ED}"/>
              </a:ext>
            </a:extLst>
          </p:cNvPr>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64612581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395890E-444B-4FB2-9265-BDFEEB62856D}"/>
              </a:ext>
            </a:extLst>
          </p:cNvPr>
          <p:cNvSpPr>
            <a:spLocks noGrp="1"/>
          </p:cNvSpPr>
          <p:nvPr>
            <p:ph type="title"/>
          </p:nvPr>
        </p:nvSpPr>
        <p:spPr/>
        <p:txBody>
          <a:bodyPr/>
          <a:lstStyle/>
          <a:p>
            <a:r>
              <a:rPr lang="sr-Cyrl-RS" dirty="0"/>
              <a:t>Неке позиције у билансу  стања</a:t>
            </a:r>
            <a:endParaRPr lang="en-GB" dirty="0"/>
          </a:p>
        </p:txBody>
      </p:sp>
      <p:sp>
        <p:nvSpPr>
          <p:cNvPr id="3" name="Content Placeholder 2">
            <a:extLst>
              <a:ext uri="{FF2B5EF4-FFF2-40B4-BE49-F238E27FC236}">
                <a16:creationId xmlns:a16="http://schemas.microsoft.com/office/drawing/2014/main" id="{70E5E34C-55E5-4B77-BEB8-D60E8C118CE5}"/>
              </a:ext>
            </a:extLst>
          </p:cNvPr>
          <p:cNvSpPr>
            <a:spLocks noGrp="1"/>
          </p:cNvSpPr>
          <p:nvPr>
            <p:ph idx="1"/>
          </p:nvPr>
        </p:nvSpPr>
        <p:spPr/>
        <p:txBody>
          <a:bodyPr>
            <a:normAutofit fontScale="92500" lnSpcReduction="20000"/>
          </a:bodyPr>
          <a:lstStyle/>
          <a:p>
            <a:r>
              <a:rPr lang="sr-Cyrl-RS" altLang="en-US" dirty="0"/>
              <a:t>В</a:t>
            </a:r>
            <a:r>
              <a:rPr lang="en-US" altLang="en-US" dirty="0" err="1"/>
              <a:t>ременска</a:t>
            </a:r>
            <a:r>
              <a:rPr lang="sr-Latn-RS" altLang="en-US" dirty="0"/>
              <a:t> </a:t>
            </a:r>
            <a:r>
              <a:rPr lang="en-US" altLang="en-US" dirty="0" err="1"/>
              <a:t>разграничења</a:t>
            </a:r>
            <a:r>
              <a:rPr lang="en-US" altLang="en-US" dirty="0"/>
              <a:t> </a:t>
            </a:r>
            <a:r>
              <a:rPr lang="sr-Cyrl-RS" altLang="en-US" dirty="0"/>
              <a:t>- </a:t>
            </a:r>
            <a:r>
              <a:rPr lang="en-US" altLang="en-US" dirty="0" err="1"/>
              <a:t>користимо</a:t>
            </a:r>
            <a:r>
              <a:rPr lang="en-US" altLang="en-US" dirty="0"/>
              <a:t> </a:t>
            </a:r>
            <a:r>
              <a:rPr lang="en-US" altLang="en-US" dirty="0" err="1"/>
              <a:t>како</a:t>
            </a:r>
            <a:r>
              <a:rPr lang="en-US" altLang="en-US" dirty="0"/>
              <a:t> </a:t>
            </a:r>
            <a:r>
              <a:rPr lang="en-US" altLang="en-US" dirty="0" err="1"/>
              <a:t>би</a:t>
            </a:r>
            <a:r>
              <a:rPr lang="en-US" altLang="en-US" dirty="0"/>
              <a:t> </a:t>
            </a:r>
            <a:r>
              <a:rPr lang="en-US" altLang="en-US" dirty="0" err="1"/>
              <a:t>приходе</a:t>
            </a:r>
            <a:r>
              <a:rPr lang="en-US" altLang="en-US" dirty="0"/>
              <a:t> и </a:t>
            </a:r>
            <a:r>
              <a:rPr lang="en-US" altLang="en-US" dirty="0" err="1"/>
              <a:t>расходе</a:t>
            </a:r>
            <a:r>
              <a:rPr lang="en-US" altLang="en-US" dirty="0"/>
              <a:t> </a:t>
            </a:r>
            <a:r>
              <a:rPr lang="en-US" altLang="en-US" dirty="0" err="1"/>
              <a:t>евидентирали</a:t>
            </a:r>
            <a:r>
              <a:rPr lang="en-US" altLang="en-US" dirty="0"/>
              <a:t> у </a:t>
            </a:r>
            <a:r>
              <a:rPr lang="en-US" altLang="en-US" dirty="0" err="1"/>
              <a:t>периоду</a:t>
            </a:r>
            <a:r>
              <a:rPr lang="en-US" altLang="en-US" dirty="0"/>
              <a:t> </a:t>
            </a:r>
            <a:r>
              <a:rPr lang="en-US" altLang="en-US" dirty="0" err="1"/>
              <a:t>којем</a:t>
            </a:r>
            <a:r>
              <a:rPr lang="en-US" altLang="en-US" dirty="0"/>
              <a:t> и </a:t>
            </a:r>
            <a:r>
              <a:rPr lang="en-US" altLang="en-US" dirty="0" err="1"/>
              <a:t>припадају</a:t>
            </a:r>
            <a:r>
              <a:rPr lang="en-US" altLang="en-US" dirty="0"/>
              <a:t>.</a:t>
            </a:r>
            <a:r>
              <a:rPr lang="sr-Latn-RS" altLang="en-US" dirty="0"/>
              <a:t> </a:t>
            </a:r>
            <a:endParaRPr lang="en-GB" altLang="en-US" dirty="0"/>
          </a:p>
          <a:p>
            <a:r>
              <a:rPr lang="ru-RU" altLang="en-US" dirty="0"/>
              <a:t>Примена временских разграничења (активних или пасивних) обезбеђује правилно утврђивање финансијског резултата у билансу успеха. </a:t>
            </a:r>
          </a:p>
          <a:p>
            <a:r>
              <a:rPr lang="ru-RU" altLang="en-US" dirty="0"/>
              <a:t>Временска разграничења обухватају све пословне догађаје плаћања као и све обрачунате приходе и расходе који не припадају билансу успеха, јер нису приходи и расходи текућег периода, али не представљају конкретна потраживања или обавезе.</a:t>
            </a:r>
          </a:p>
          <a:p>
            <a:pPr lvl="1"/>
            <a:r>
              <a:rPr lang="ru-RU" altLang="en-US" dirty="0"/>
              <a:t>Активна временска разграни</a:t>
            </a:r>
            <a:r>
              <a:rPr lang="sr-Cyrl-RS" altLang="en-US" dirty="0"/>
              <a:t>ч</a:t>
            </a:r>
            <a:r>
              <a:rPr lang="ru-RU" altLang="en-US" dirty="0"/>
              <a:t>ења (АВР) обухватају:  1. обрачунате, а ненаплаћене приходе и 2. унапред плаћене трошкове. </a:t>
            </a:r>
          </a:p>
          <a:p>
            <a:pPr lvl="1"/>
            <a:r>
              <a:rPr lang="ru-RU" altLang="en-US" dirty="0"/>
              <a:t>Пасивна временска разграничења (ПВР) обухватају: 1. обрачунате, а неисплаћене расходе и 2. унапред наплаћене приходе</a:t>
            </a:r>
          </a:p>
          <a:p>
            <a:endParaRPr lang="sr-Latn-RS" altLang="en-US" dirty="0"/>
          </a:p>
        </p:txBody>
      </p:sp>
    </p:spTree>
    <p:extLst>
      <p:ext uri="{BB962C8B-B14F-4D97-AF65-F5344CB8AC3E}">
        <p14:creationId xmlns:p14="http://schemas.microsoft.com/office/powerpoint/2010/main" val="331599889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353D6-FB35-4449-BC6B-40595D07DABC}"/>
              </a:ext>
            </a:extLst>
          </p:cNvPr>
          <p:cNvSpPr>
            <a:spLocks noGrp="1"/>
          </p:cNvSpPr>
          <p:nvPr>
            <p:ph type="title"/>
          </p:nvPr>
        </p:nvSpPr>
        <p:spPr/>
        <p:txBody>
          <a:bodyPr/>
          <a:lstStyle/>
          <a:p>
            <a:r>
              <a:rPr lang="sr-Cyrl-RS" dirty="0"/>
              <a:t>Пасивна временска разграничења</a:t>
            </a:r>
            <a:endParaRPr lang="en-GB" dirty="0"/>
          </a:p>
        </p:txBody>
      </p:sp>
      <p:sp>
        <p:nvSpPr>
          <p:cNvPr id="3" name="Content Placeholder 2">
            <a:extLst>
              <a:ext uri="{FF2B5EF4-FFF2-40B4-BE49-F238E27FC236}">
                <a16:creationId xmlns:a16="http://schemas.microsoft.com/office/drawing/2014/main" id="{B3860A0E-C66B-4A05-B47D-B3643AA039CC}"/>
              </a:ext>
            </a:extLst>
          </p:cNvPr>
          <p:cNvSpPr>
            <a:spLocks noGrp="1"/>
          </p:cNvSpPr>
          <p:nvPr>
            <p:ph idx="1"/>
          </p:nvPr>
        </p:nvSpPr>
        <p:spPr/>
        <p:txBody>
          <a:bodyPr/>
          <a:lstStyle/>
          <a:p>
            <a:r>
              <a:rPr lang="ru-RU" dirty="0"/>
              <a:t>Предузеће је закуп пословног простора за наредни два месеца у укупном износу од 150.000 динара.</a:t>
            </a:r>
          </a:p>
          <a:p>
            <a:r>
              <a:rPr lang="sr-Cyrl-RS" dirty="0"/>
              <a:t>Обрачун наплаћеног закупа за текући месец</a:t>
            </a:r>
            <a:endParaRPr lang="ru-RU" dirty="0"/>
          </a:p>
          <a:p>
            <a:endParaRPr lang="en-GB" dirty="0"/>
          </a:p>
        </p:txBody>
      </p:sp>
      <p:grpSp>
        <p:nvGrpSpPr>
          <p:cNvPr id="4" name="Group 3">
            <a:extLst>
              <a:ext uri="{FF2B5EF4-FFF2-40B4-BE49-F238E27FC236}">
                <a16:creationId xmlns:a16="http://schemas.microsoft.com/office/drawing/2014/main" id="{7987959D-F1A4-476F-8A2B-B09C9CD3C1D2}"/>
              </a:ext>
            </a:extLst>
          </p:cNvPr>
          <p:cNvGrpSpPr/>
          <p:nvPr/>
        </p:nvGrpSpPr>
        <p:grpSpPr>
          <a:xfrm>
            <a:off x="838200" y="3492515"/>
            <a:ext cx="4379788" cy="794814"/>
            <a:chOff x="2053" y="0"/>
            <a:chExt cx="4379788" cy="1960563"/>
          </a:xfrm>
        </p:grpSpPr>
        <p:sp>
          <p:nvSpPr>
            <p:cNvPr id="5" name="Rectangle: Rounded Corners 4">
              <a:extLst>
                <a:ext uri="{FF2B5EF4-FFF2-40B4-BE49-F238E27FC236}">
                  <a16:creationId xmlns:a16="http://schemas.microsoft.com/office/drawing/2014/main" id="{14BB52F8-CC1C-44DF-A2AF-283C36D45ED1}"/>
                </a:ext>
              </a:extLst>
            </p:cNvPr>
            <p:cNvSpPr/>
            <p:nvPr/>
          </p:nvSpPr>
          <p:spPr>
            <a:xfrm>
              <a:off x="2053" y="0"/>
              <a:ext cx="4379788" cy="1960563"/>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6" name="Rectangle: Rounded Corners 4">
              <a:extLst>
                <a:ext uri="{FF2B5EF4-FFF2-40B4-BE49-F238E27FC236}">
                  <a16:creationId xmlns:a16="http://schemas.microsoft.com/office/drawing/2014/main" id="{FE41DD36-0D3B-42C5-86F7-144E56663171}"/>
                </a:ext>
              </a:extLst>
            </p:cNvPr>
            <p:cNvSpPr txBox="1"/>
            <p:nvPr/>
          </p:nvSpPr>
          <p:spPr>
            <a:xfrm>
              <a:off x="59476" y="57423"/>
              <a:ext cx="4264942" cy="184571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4310" tIns="194310" rIns="194310" bIns="194310" numCol="1" spcCol="1270" anchor="ctr" anchorCtr="0">
              <a:noAutofit/>
            </a:bodyPr>
            <a:lstStyle/>
            <a:p>
              <a:pPr marL="0" lvl="0" indent="0" algn="ctr" defTabSz="2266950">
                <a:lnSpc>
                  <a:spcPct val="90000"/>
                </a:lnSpc>
                <a:spcBef>
                  <a:spcPct val="0"/>
                </a:spcBef>
                <a:spcAft>
                  <a:spcPct val="35000"/>
                </a:spcAft>
                <a:buNone/>
              </a:pPr>
              <a:r>
                <a:rPr lang="sr-Cyrl-RS" sz="2800" kern="1200" dirty="0"/>
                <a:t>Текући рачун + 150.000</a:t>
              </a:r>
              <a:endParaRPr lang="en-GB" sz="2800" kern="1200" dirty="0"/>
            </a:p>
          </p:txBody>
        </p:sp>
      </p:grpSp>
      <p:grpSp>
        <p:nvGrpSpPr>
          <p:cNvPr id="7" name="Group 6">
            <a:extLst>
              <a:ext uri="{FF2B5EF4-FFF2-40B4-BE49-F238E27FC236}">
                <a16:creationId xmlns:a16="http://schemas.microsoft.com/office/drawing/2014/main" id="{26D0C55E-8542-48EF-BCFD-56A298F8C613}"/>
              </a:ext>
            </a:extLst>
          </p:cNvPr>
          <p:cNvGrpSpPr/>
          <p:nvPr/>
        </p:nvGrpSpPr>
        <p:grpSpPr>
          <a:xfrm>
            <a:off x="6485626" y="3429000"/>
            <a:ext cx="4379788" cy="927340"/>
            <a:chOff x="2053" y="0"/>
            <a:chExt cx="4379788" cy="1960563"/>
          </a:xfrm>
        </p:grpSpPr>
        <p:sp>
          <p:nvSpPr>
            <p:cNvPr id="8" name="Rectangle: Rounded Corners 7">
              <a:extLst>
                <a:ext uri="{FF2B5EF4-FFF2-40B4-BE49-F238E27FC236}">
                  <a16:creationId xmlns:a16="http://schemas.microsoft.com/office/drawing/2014/main" id="{5CEEF8AA-A365-4597-800F-B710E85A14E5}"/>
                </a:ext>
              </a:extLst>
            </p:cNvPr>
            <p:cNvSpPr/>
            <p:nvPr/>
          </p:nvSpPr>
          <p:spPr>
            <a:xfrm>
              <a:off x="2053" y="0"/>
              <a:ext cx="4379788" cy="1960563"/>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9" name="Rectangle: Rounded Corners 4">
              <a:extLst>
                <a:ext uri="{FF2B5EF4-FFF2-40B4-BE49-F238E27FC236}">
                  <a16:creationId xmlns:a16="http://schemas.microsoft.com/office/drawing/2014/main" id="{12BBE4BE-B10E-4955-8C28-6789188017F2}"/>
                </a:ext>
              </a:extLst>
            </p:cNvPr>
            <p:cNvSpPr txBox="1"/>
            <p:nvPr/>
          </p:nvSpPr>
          <p:spPr>
            <a:xfrm>
              <a:off x="59476" y="57423"/>
              <a:ext cx="4264942" cy="184571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4310" tIns="194310" rIns="194310" bIns="194310" numCol="1" spcCol="1270" anchor="ctr" anchorCtr="0">
              <a:noAutofit/>
            </a:bodyPr>
            <a:lstStyle/>
            <a:p>
              <a:pPr marL="0" lvl="0" indent="0" algn="ctr" defTabSz="2266950">
                <a:lnSpc>
                  <a:spcPct val="90000"/>
                </a:lnSpc>
                <a:spcBef>
                  <a:spcPct val="0"/>
                </a:spcBef>
                <a:spcAft>
                  <a:spcPct val="35000"/>
                </a:spcAft>
                <a:buNone/>
              </a:pPr>
              <a:r>
                <a:rPr lang="sr-Cyrl-RS" sz="2800" kern="1200" dirty="0"/>
                <a:t>ПВР - 150.000</a:t>
              </a:r>
              <a:endParaRPr lang="en-GB" sz="2800" kern="1200" dirty="0"/>
            </a:p>
          </p:txBody>
        </p:sp>
      </p:grpSp>
      <p:grpSp>
        <p:nvGrpSpPr>
          <p:cNvPr id="10" name="Group 9">
            <a:extLst>
              <a:ext uri="{FF2B5EF4-FFF2-40B4-BE49-F238E27FC236}">
                <a16:creationId xmlns:a16="http://schemas.microsoft.com/office/drawing/2014/main" id="{56BFBA07-2856-4C4E-B99C-03C6D6224D3B}"/>
              </a:ext>
            </a:extLst>
          </p:cNvPr>
          <p:cNvGrpSpPr/>
          <p:nvPr/>
        </p:nvGrpSpPr>
        <p:grpSpPr>
          <a:xfrm>
            <a:off x="838200" y="4731843"/>
            <a:ext cx="4379788" cy="794814"/>
            <a:chOff x="2053" y="0"/>
            <a:chExt cx="4379788" cy="1960563"/>
          </a:xfrm>
        </p:grpSpPr>
        <p:sp>
          <p:nvSpPr>
            <p:cNvPr id="11" name="Rectangle: Rounded Corners 10">
              <a:extLst>
                <a:ext uri="{FF2B5EF4-FFF2-40B4-BE49-F238E27FC236}">
                  <a16:creationId xmlns:a16="http://schemas.microsoft.com/office/drawing/2014/main" id="{31F04D81-240D-4013-B8CD-9B64D6968D7F}"/>
                </a:ext>
              </a:extLst>
            </p:cNvPr>
            <p:cNvSpPr/>
            <p:nvPr/>
          </p:nvSpPr>
          <p:spPr>
            <a:xfrm>
              <a:off x="2053" y="0"/>
              <a:ext cx="4379788" cy="1960563"/>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12" name="Rectangle: Rounded Corners 4">
              <a:extLst>
                <a:ext uri="{FF2B5EF4-FFF2-40B4-BE49-F238E27FC236}">
                  <a16:creationId xmlns:a16="http://schemas.microsoft.com/office/drawing/2014/main" id="{55CFDCBF-F74C-4E6F-AB6D-34A8C5A98FCF}"/>
                </a:ext>
              </a:extLst>
            </p:cNvPr>
            <p:cNvSpPr txBox="1"/>
            <p:nvPr/>
          </p:nvSpPr>
          <p:spPr>
            <a:xfrm>
              <a:off x="59476" y="57423"/>
              <a:ext cx="4264942" cy="184571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4310" tIns="194310" rIns="194310" bIns="194310" numCol="1" spcCol="1270" anchor="ctr" anchorCtr="0">
              <a:noAutofit/>
            </a:bodyPr>
            <a:lstStyle/>
            <a:p>
              <a:pPr marL="0" lvl="0" indent="0" algn="ctr" defTabSz="2266950">
                <a:lnSpc>
                  <a:spcPct val="90000"/>
                </a:lnSpc>
                <a:spcBef>
                  <a:spcPct val="0"/>
                </a:spcBef>
                <a:spcAft>
                  <a:spcPct val="35000"/>
                </a:spcAft>
                <a:buNone/>
              </a:pPr>
              <a:r>
                <a:rPr lang="sr-Cyrl-RS" sz="2800" kern="1200" dirty="0"/>
                <a:t>Приходи од закупа + </a:t>
              </a:r>
              <a:r>
                <a:rPr lang="sr-Cyrl-RS" sz="2800" dirty="0"/>
                <a:t>7</a:t>
              </a:r>
              <a:r>
                <a:rPr lang="sr-Cyrl-RS" sz="2800" kern="1200" dirty="0"/>
                <a:t>5.000</a:t>
              </a:r>
              <a:endParaRPr lang="en-GB" sz="2800" kern="1200" dirty="0"/>
            </a:p>
          </p:txBody>
        </p:sp>
      </p:grpSp>
      <p:grpSp>
        <p:nvGrpSpPr>
          <p:cNvPr id="13" name="Group 12">
            <a:extLst>
              <a:ext uri="{FF2B5EF4-FFF2-40B4-BE49-F238E27FC236}">
                <a16:creationId xmlns:a16="http://schemas.microsoft.com/office/drawing/2014/main" id="{3AA1C956-F69F-4426-8AAC-7EA1B417B6AC}"/>
              </a:ext>
            </a:extLst>
          </p:cNvPr>
          <p:cNvGrpSpPr/>
          <p:nvPr/>
        </p:nvGrpSpPr>
        <p:grpSpPr>
          <a:xfrm>
            <a:off x="6484633" y="4731842"/>
            <a:ext cx="4379788" cy="794814"/>
            <a:chOff x="2053" y="0"/>
            <a:chExt cx="4379788" cy="1960563"/>
          </a:xfrm>
        </p:grpSpPr>
        <p:sp>
          <p:nvSpPr>
            <p:cNvPr id="14" name="Rectangle: Rounded Corners 13">
              <a:extLst>
                <a:ext uri="{FF2B5EF4-FFF2-40B4-BE49-F238E27FC236}">
                  <a16:creationId xmlns:a16="http://schemas.microsoft.com/office/drawing/2014/main" id="{74A6D43A-7258-4028-8190-62FBAFEDE6D9}"/>
                </a:ext>
              </a:extLst>
            </p:cNvPr>
            <p:cNvSpPr/>
            <p:nvPr/>
          </p:nvSpPr>
          <p:spPr>
            <a:xfrm>
              <a:off x="2053" y="0"/>
              <a:ext cx="4379788" cy="1960563"/>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15" name="Rectangle: Rounded Corners 4">
              <a:extLst>
                <a:ext uri="{FF2B5EF4-FFF2-40B4-BE49-F238E27FC236}">
                  <a16:creationId xmlns:a16="http://schemas.microsoft.com/office/drawing/2014/main" id="{82088A88-152F-49DA-BEB3-BEE653B20EF1}"/>
                </a:ext>
              </a:extLst>
            </p:cNvPr>
            <p:cNvSpPr txBox="1"/>
            <p:nvPr/>
          </p:nvSpPr>
          <p:spPr>
            <a:xfrm>
              <a:off x="59476" y="57423"/>
              <a:ext cx="4264942" cy="184571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4310" tIns="194310" rIns="194310" bIns="194310" numCol="1" spcCol="1270" anchor="ctr" anchorCtr="0">
              <a:noAutofit/>
            </a:bodyPr>
            <a:lstStyle/>
            <a:p>
              <a:pPr marL="0" lvl="0" indent="0" algn="ctr" defTabSz="2266950">
                <a:lnSpc>
                  <a:spcPct val="90000"/>
                </a:lnSpc>
                <a:spcBef>
                  <a:spcPct val="0"/>
                </a:spcBef>
                <a:spcAft>
                  <a:spcPct val="35000"/>
                </a:spcAft>
                <a:buNone/>
              </a:pPr>
              <a:r>
                <a:rPr lang="sr-Cyrl-RS" sz="2800" kern="1200" dirty="0"/>
                <a:t>ПВР + </a:t>
              </a:r>
              <a:r>
                <a:rPr lang="sr-Cyrl-RS" sz="2800" dirty="0"/>
                <a:t>7</a:t>
              </a:r>
              <a:r>
                <a:rPr lang="sr-Cyrl-RS" sz="2800" kern="1200" dirty="0"/>
                <a:t>5.000</a:t>
              </a:r>
              <a:endParaRPr lang="en-GB" sz="2800" kern="1200" dirty="0"/>
            </a:p>
          </p:txBody>
        </p:sp>
      </p:grpSp>
    </p:spTree>
    <p:extLst>
      <p:ext uri="{BB962C8B-B14F-4D97-AF65-F5344CB8AC3E}">
        <p14:creationId xmlns:p14="http://schemas.microsoft.com/office/powerpoint/2010/main" val="138882504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353D6-FB35-4449-BC6B-40595D07DABC}"/>
              </a:ext>
            </a:extLst>
          </p:cNvPr>
          <p:cNvSpPr>
            <a:spLocks noGrp="1"/>
          </p:cNvSpPr>
          <p:nvPr>
            <p:ph type="title"/>
          </p:nvPr>
        </p:nvSpPr>
        <p:spPr/>
        <p:txBody>
          <a:bodyPr/>
          <a:lstStyle/>
          <a:p>
            <a:r>
              <a:rPr lang="sr-Cyrl-RS" dirty="0"/>
              <a:t>Активна временска разграничења</a:t>
            </a:r>
            <a:endParaRPr lang="en-GB" dirty="0"/>
          </a:p>
        </p:txBody>
      </p:sp>
      <p:sp>
        <p:nvSpPr>
          <p:cNvPr id="3" name="Content Placeholder 2">
            <a:extLst>
              <a:ext uri="{FF2B5EF4-FFF2-40B4-BE49-F238E27FC236}">
                <a16:creationId xmlns:a16="http://schemas.microsoft.com/office/drawing/2014/main" id="{B3860A0E-C66B-4A05-B47D-B3643AA039CC}"/>
              </a:ext>
            </a:extLst>
          </p:cNvPr>
          <p:cNvSpPr>
            <a:spLocks noGrp="1"/>
          </p:cNvSpPr>
          <p:nvPr>
            <p:ph idx="1"/>
          </p:nvPr>
        </p:nvSpPr>
        <p:spPr/>
        <p:txBody>
          <a:bodyPr/>
          <a:lstStyle/>
          <a:p>
            <a:r>
              <a:rPr lang="ru-RU" dirty="0"/>
              <a:t>Са текућег рачуна је исплаћено 18.000 динара на име полугодишњих трошкова претплате.</a:t>
            </a:r>
          </a:p>
          <a:p>
            <a:r>
              <a:rPr lang="ru-RU" dirty="0"/>
              <a:t>Обрачунати и прокњижити трошкове претплате за текући месец.</a:t>
            </a:r>
            <a:endParaRPr lang="en-GB" dirty="0"/>
          </a:p>
        </p:txBody>
      </p:sp>
      <p:grpSp>
        <p:nvGrpSpPr>
          <p:cNvPr id="4" name="Group 3">
            <a:extLst>
              <a:ext uri="{FF2B5EF4-FFF2-40B4-BE49-F238E27FC236}">
                <a16:creationId xmlns:a16="http://schemas.microsoft.com/office/drawing/2014/main" id="{7987959D-F1A4-476F-8A2B-B09C9CD3C1D2}"/>
              </a:ext>
            </a:extLst>
          </p:cNvPr>
          <p:cNvGrpSpPr/>
          <p:nvPr/>
        </p:nvGrpSpPr>
        <p:grpSpPr>
          <a:xfrm>
            <a:off x="838200" y="3492515"/>
            <a:ext cx="4379788" cy="794814"/>
            <a:chOff x="2053" y="0"/>
            <a:chExt cx="4379788" cy="1960563"/>
          </a:xfrm>
        </p:grpSpPr>
        <p:sp>
          <p:nvSpPr>
            <p:cNvPr id="5" name="Rectangle: Rounded Corners 4">
              <a:extLst>
                <a:ext uri="{FF2B5EF4-FFF2-40B4-BE49-F238E27FC236}">
                  <a16:creationId xmlns:a16="http://schemas.microsoft.com/office/drawing/2014/main" id="{14BB52F8-CC1C-44DF-A2AF-283C36D45ED1}"/>
                </a:ext>
              </a:extLst>
            </p:cNvPr>
            <p:cNvSpPr/>
            <p:nvPr/>
          </p:nvSpPr>
          <p:spPr>
            <a:xfrm>
              <a:off x="2053" y="0"/>
              <a:ext cx="4379788" cy="1960563"/>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6" name="Rectangle: Rounded Corners 4">
              <a:extLst>
                <a:ext uri="{FF2B5EF4-FFF2-40B4-BE49-F238E27FC236}">
                  <a16:creationId xmlns:a16="http://schemas.microsoft.com/office/drawing/2014/main" id="{FE41DD36-0D3B-42C5-86F7-144E56663171}"/>
                </a:ext>
              </a:extLst>
            </p:cNvPr>
            <p:cNvSpPr txBox="1"/>
            <p:nvPr/>
          </p:nvSpPr>
          <p:spPr>
            <a:xfrm>
              <a:off x="59476" y="57423"/>
              <a:ext cx="4264942" cy="184571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4310" tIns="194310" rIns="194310" bIns="194310" numCol="1" spcCol="1270" anchor="ctr" anchorCtr="0">
              <a:noAutofit/>
            </a:bodyPr>
            <a:lstStyle/>
            <a:p>
              <a:pPr marL="0" lvl="0" indent="0" algn="ctr" defTabSz="2266950">
                <a:lnSpc>
                  <a:spcPct val="90000"/>
                </a:lnSpc>
                <a:spcBef>
                  <a:spcPct val="0"/>
                </a:spcBef>
                <a:spcAft>
                  <a:spcPct val="35000"/>
                </a:spcAft>
                <a:buNone/>
              </a:pPr>
              <a:r>
                <a:rPr lang="sr-Cyrl-RS" sz="2800" kern="1200" dirty="0"/>
                <a:t>Текући рачун - 18.000</a:t>
              </a:r>
              <a:endParaRPr lang="en-GB" sz="2800" kern="1200" dirty="0"/>
            </a:p>
          </p:txBody>
        </p:sp>
      </p:grpSp>
      <p:grpSp>
        <p:nvGrpSpPr>
          <p:cNvPr id="7" name="Group 6">
            <a:extLst>
              <a:ext uri="{FF2B5EF4-FFF2-40B4-BE49-F238E27FC236}">
                <a16:creationId xmlns:a16="http://schemas.microsoft.com/office/drawing/2014/main" id="{26D0C55E-8542-48EF-BCFD-56A298F8C613}"/>
              </a:ext>
            </a:extLst>
          </p:cNvPr>
          <p:cNvGrpSpPr/>
          <p:nvPr/>
        </p:nvGrpSpPr>
        <p:grpSpPr>
          <a:xfrm>
            <a:off x="6485626" y="3429000"/>
            <a:ext cx="4379788" cy="927340"/>
            <a:chOff x="2053" y="0"/>
            <a:chExt cx="4379788" cy="1960563"/>
          </a:xfrm>
        </p:grpSpPr>
        <p:sp>
          <p:nvSpPr>
            <p:cNvPr id="8" name="Rectangle: Rounded Corners 7">
              <a:extLst>
                <a:ext uri="{FF2B5EF4-FFF2-40B4-BE49-F238E27FC236}">
                  <a16:creationId xmlns:a16="http://schemas.microsoft.com/office/drawing/2014/main" id="{5CEEF8AA-A365-4597-800F-B710E85A14E5}"/>
                </a:ext>
              </a:extLst>
            </p:cNvPr>
            <p:cNvSpPr/>
            <p:nvPr/>
          </p:nvSpPr>
          <p:spPr>
            <a:xfrm>
              <a:off x="2053" y="0"/>
              <a:ext cx="4379788" cy="1960563"/>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9" name="Rectangle: Rounded Corners 4">
              <a:extLst>
                <a:ext uri="{FF2B5EF4-FFF2-40B4-BE49-F238E27FC236}">
                  <a16:creationId xmlns:a16="http://schemas.microsoft.com/office/drawing/2014/main" id="{12BBE4BE-B10E-4955-8C28-6789188017F2}"/>
                </a:ext>
              </a:extLst>
            </p:cNvPr>
            <p:cNvSpPr txBox="1"/>
            <p:nvPr/>
          </p:nvSpPr>
          <p:spPr>
            <a:xfrm>
              <a:off x="59476" y="57423"/>
              <a:ext cx="4264942" cy="184571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4310" tIns="194310" rIns="194310" bIns="194310" numCol="1" spcCol="1270" anchor="ctr" anchorCtr="0">
              <a:noAutofit/>
            </a:bodyPr>
            <a:lstStyle/>
            <a:p>
              <a:pPr marL="0" lvl="0" indent="0" algn="ctr" defTabSz="2266950">
                <a:lnSpc>
                  <a:spcPct val="90000"/>
                </a:lnSpc>
                <a:spcBef>
                  <a:spcPct val="0"/>
                </a:spcBef>
                <a:spcAft>
                  <a:spcPct val="35000"/>
                </a:spcAft>
                <a:buNone/>
              </a:pPr>
              <a:r>
                <a:rPr lang="sr-Cyrl-RS" sz="2800" kern="1200" dirty="0"/>
                <a:t>АВР </a:t>
              </a:r>
              <a:r>
                <a:rPr lang="sr-Cyrl-RS" sz="2800" dirty="0"/>
                <a:t>+</a:t>
              </a:r>
              <a:r>
                <a:rPr lang="sr-Cyrl-RS" sz="2800" kern="1200" dirty="0"/>
                <a:t> 18.000</a:t>
              </a:r>
              <a:endParaRPr lang="en-GB" sz="2800" kern="1200" dirty="0"/>
            </a:p>
          </p:txBody>
        </p:sp>
      </p:grpSp>
      <p:grpSp>
        <p:nvGrpSpPr>
          <p:cNvPr id="10" name="Group 9">
            <a:extLst>
              <a:ext uri="{FF2B5EF4-FFF2-40B4-BE49-F238E27FC236}">
                <a16:creationId xmlns:a16="http://schemas.microsoft.com/office/drawing/2014/main" id="{56BFBA07-2856-4C4E-B99C-03C6D6224D3B}"/>
              </a:ext>
            </a:extLst>
          </p:cNvPr>
          <p:cNvGrpSpPr/>
          <p:nvPr/>
        </p:nvGrpSpPr>
        <p:grpSpPr>
          <a:xfrm>
            <a:off x="838200" y="4731843"/>
            <a:ext cx="4379788" cy="794814"/>
            <a:chOff x="2053" y="0"/>
            <a:chExt cx="4379788" cy="1960563"/>
          </a:xfrm>
        </p:grpSpPr>
        <p:sp>
          <p:nvSpPr>
            <p:cNvPr id="11" name="Rectangle: Rounded Corners 10">
              <a:extLst>
                <a:ext uri="{FF2B5EF4-FFF2-40B4-BE49-F238E27FC236}">
                  <a16:creationId xmlns:a16="http://schemas.microsoft.com/office/drawing/2014/main" id="{31F04D81-240D-4013-B8CD-9B64D6968D7F}"/>
                </a:ext>
              </a:extLst>
            </p:cNvPr>
            <p:cNvSpPr/>
            <p:nvPr/>
          </p:nvSpPr>
          <p:spPr>
            <a:xfrm>
              <a:off x="2053" y="0"/>
              <a:ext cx="4379788" cy="1960563"/>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12" name="Rectangle: Rounded Corners 4">
              <a:extLst>
                <a:ext uri="{FF2B5EF4-FFF2-40B4-BE49-F238E27FC236}">
                  <a16:creationId xmlns:a16="http://schemas.microsoft.com/office/drawing/2014/main" id="{55CFDCBF-F74C-4E6F-AB6D-34A8C5A98FCF}"/>
                </a:ext>
              </a:extLst>
            </p:cNvPr>
            <p:cNvSpPr txBox="1"/>
            <p:nvPr/>
          </p:nvSpPr>
          <p:spPr>
            <a:xfrm>
              <a:off x="59476" y="57423"/>
              <a:ext cx="4264942" cy="184571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4310" tIns="194310" rIns="194310" bIns="194310" numCol="1" spcCol="1270" anchor="ctr" anchorCtr="0">
              <a:noAutofit/>
            </a:bodyPr>
            <a:lstStyle/>
            <a:p>
              <a:pPr marL="0" lvl="0" indent="0" algn="ctr" defTabSz="2266950">
                <a:lnSpc>
                  <a:spcPct val="90000"/>
                </a:lnSpc>
                <a:spcBef>
                  <a:spcPct val="0"/>
                </a:spcBef>
                <a:spcAft>
                  <a:spcPct val="35000"/>
                </a:spcAft>
                <a:buNone/>
              </a:pPr>
              <a:r>
                <a:rPr lang="sr-Cyrl-RS" sz="2800" kern="1200" dirty="0"/>
                <a:t>Трошкови претплате + </a:t>
              </a:r>
              <a:r>
                <a:rPr lang="sr-Cyrl-RS" sz="2800" dirty="0"/>
                <a:t>3</a:t>
              </a:r>
              <a:r>
                <a:rPr lang="sr-Cyrl-RS" sz="2800" kern="1200" dirty="0"/>
                <a:t>.000</a:t>
              </a:r>
              <a:endParaRPr lang="en-GB" sz="2800" kern="1200" dirty="0"/>
            </a:p>
          </p:txBody>
        </p:sp>
      </p:grpSp>
      <p:grpSp>
        <p:nvGrpSpPr>
          <p:cNvPr id="13" name="Group 12">
            <a:extLst>
              <a:ext uri="{FF2B5EF4-FFF2-40B4-BE49-F238E27FC236}">
                <a16:creationId xmlns:a16="http://schemas.microsoft.com/office/drawing/2014/main" id="{3AA1C956-F69F-4426-8AAC-7EA1B417B6AC}"/>
              </a:ext>
            </a:extLst>
          </p:cNvPr>
          <p:cNvGrpSpPr/>
          <p:nvPr/>
        </p:nvGrpSpPr>
        <p:grpSpPr>
          <a:xfrm>
            <a:off x="6484633" y="4731842"/>
            <a:ext cx="4379788" cy="794814"/>
            <a:chOff x="2053" y="0"/>
            <a:chExt cx="4379788" cy="1960563"/>
          </a:xfrm>
        </p:grpSpPr>
        <p:sp>
          <p:nvSpPr>
            <p:cNvPr id="14" name="Rectangle: Rounded Corners 13">
              <a:extLst>
                <a:ext uri="{FF2B5EF4-FFF2-40B4-BE49-F238E27FC236}">
                  <a16:creationId xmlns:a16="http://schemas.microsoft.com/office/drawing/2014/main" id="{74A6D43A-7258-4028-8190-62FBAFEDE6D9}"/>
                </a:ext>
              </a:extLst>
            </p:cNvPr>
            <p:cNvSpPr/>
            <p:nvPr/>
          </p:nvSpPr>
          <p:spPr>
            <a:xfrm>
              <a:off x="2053" y="0"/>
              <a:ext cx="4379788" cy="1960563"/>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15" name="Rectangle: Rounded Corners 4">
              <a:extLst>
                <a:ext uri="{FF2B5EF4-FFF2-40B4-BE49-F238E27FC236}">
                  <a16:creationId xmlns:a16="http://schemas.microsoft.com/office/drawing/2014/main" id="{82088A88-152F-49DA-BEB3-BEE653B20EF1}"/>
                </a:ext>
              </a:extLst>
            </p:cNvPr>
            <p:cNvSpPr txBox="1"/>
            <p:nvPr/>
          </p:nvSpPr>
          <p:spPr>
            <a:xfrm>
              <a:off x="59476" y="57423"/>
              <a:ext cx="4264942" cy="184571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4310" tIns="194310" rIns="194310" bIns="194310" numCol="1" spcCol="1270" anchor="ctr" anchorCtr="0">
              <a:noAutofit/>
            </a:bodyPr>
            <a:lstStyle/>
            <a:p>
              <a:pPr marL="0" lvl="0" indent="0" algn="ctr" defTabSz="2266950">
                <a:lnSpc>
                  <a:spcPct val="90000"/>
                </a:lnSpc>
                <a:spcBef>
                  <a:spcPct val="0"/>
                </a:spcBef>
                <a:spcAft>
                  <a:spcPct val="35000"/>
                </a:spcAft>
                <a:buNone/>
              </a:pPr>
              <a:r>
                <a:rPr lang="sr-Cyrl-RS" sz="2800" dirty="0"/>
                <a:t>А</a:t>
              </a:r>
              <a:r>
                <a:rPr lang="sr-Cyrl-RS" sz="2800" kern="1200" dirty="0"/>
                <a:t>ВР - 3.000</a:t>
              </a:r>
              <a:endParaRPr lang="en-GB" sz="2800" kern="1200" dirty="0"/>
            </a:p>
          </p:txBody>
        </p:sp>
      </p:grpSp>
    </p:spTree>
    <p:extLst>
      <p:ext uri="{BB962C8B-B14F-4D97-AF65-F5344CB8AC3E}">
        <p14:creationId xmlns:p14="http://schemas.microsoft.com/office/powerpoint/2010/main" val="276117235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BC604-9489-8815-A53B-7E35DDB61FF1}"/>
              </a:ext>
            </a:extLst>
          </p:cNvPr>
          <p:cNvSpPr>
            <a:spLocks noGrp="1"/>
          </p:cNvSpPr>
          <p:nvPr>
            <p:ph type="title"/>
          </p:nvPr>
        </p:nvSpPr>
        <p:spPr/>
        <p:txBody>
          <a:bodyPr/>
          <a:lstStyle/>
          <a:p>
            <a:r>
              <a:rPr lang="sr-Cyrl-RS" sz="4400" b="1" dirty="0">
                <a:effectLst/>
                <a:latin typeface="Calibri" panose="020F0502020204030204" pitchFamily="34" charset="0"/>
                <a:ea typeface="Calibri" panose="020F0502020204030204" pitchFamily="34" charset="0"/>
                <a:cs typeface="Calibri" panose="020F0502020204030204" pitchFamily="34" charset="0"/>
              </a:rPr>
              <a:t>Амортизација</a:t>
            </a:r>
            <a:endParaRPr lang="en-US" dirty="0"/>
          </a:p>
        </p:txBody>
      </p:sp>
      <p:sp>
        <p:nvSpPr>
          <p:cNvPr id="3" name="Content Placeholder 2">
            <a:extLst>
              <a:ext uri="{FF2B5EF4-FFF2-40B4-BE49-F238E27FC236}">
                <a16:creationId xmlns:a16="http://schemas.microsoft.com/office/drawing/2014/main" id="{8F3185C3-F4CC-9D8E-1590-68E95EC6DECF}"/>
              </a:ext>
            </a:extLst>
          </p:cNvPr>
          <p:cNvSpPr>
            <a:spLocks noGrp="1"/>
          </p:cNvSpPr>
          <p:nvPr>
            <p:ph idx="1"/>
          </p:nvPr>
        </p:nvSpPr>
        <p:spPr/>
        <p:txBody>
          <a:bodyPr>
            <a:normAutofit/>
          </a:bodyPr>
          <a:lstStyle/>
          <a:p>
            <a:pPr marL="457200" algn="just">
              <a:lnSpc>
                <a:spcPct val="107000"/>
              </a:lnSpc>
              <a:spcAft>
                <a:spcPts val="800"/>
              </a:spcAft>
            </a:pPr>
            <a:r>
              <a:rPr lang="sr-Cyrl-RS" sz="2000" b="1" dirty="0">
                <a:effectLst/>
                <a:latin typeface="Calibri" panose="020F0502020204030204" pitchFamily="34" charset="0"/>
                <a:ea typeface="Calibri" panose="020F0502020204030204" pitchFamily="34" charset="0"/>
                <a:cs typeface="Calibri" panose="020F0502020204030204" pitchFamily="34" charset="0"/>
              </a:rPr>
              <a:t>Амортизација</a:t>
            </a:r>
            <a:r>
              <a:rPr lang="sr-Cyrl-RS" sz="2000" dirty="0">
                <a:effectLst/>
                <a:latin typeface="Calibri" panose="020F0502020204030204" pitchFamily="34" charset="0"/>
                <a:ea typeface="Calibri" panose="020F0502020204030204" pitchFamily="34" charset="0"/>
                <a:cs typeface="Calibri" panose="020F0502020204030204" pitchFamily="34" charset="0"/>
              </a:rPr>
              <a:t> је други тип корективног књижења и односи се на систематско смањивање вредности сталне имовине током њеног корисног века трајања. </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p>
            <a:pPr marL="914400" lvl="1" algn="just">
              <a:lnSpc>
                <a:spcPct val="107000"/>
              </a:lnSpc>
              <a:spcAft>
                <a:spcPts val="800"/>
              </a:spcAft>
            </a:pPr>
            <a:r>
              <a:rPr lang="sr-Cyrl-RS" sz="1600" dirty="0">
                <a:effectLst/>
                <a:latin typeface="Calibri" panose="020F0502020204030204" pitchFamily="34" charset="0"/>
                <a:ea typeface="Calibri" panose="020F0502020204030204" pitchFamily="34" charset="0"/>
                <a:cs typeface="Calibri" panose="020F0502020204030204" pitchFamily="34" charset="0"/>
              </a:rPr>
              <a:t>Овим процесом, трошкови коришћења основних средстава се равномерно распоређују на периоде у којима се та средства користе, чиме се обезбеђује реалнији приказ расхода у финансијским извештајима.</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457200" algn="just">
              <a:lnSpc>
                <a:spcPct val="107000"/>
              </a:lnSpc>
              <a:spcAft>
                <a:spcPts val="800"/>
              </a:spcAft>
            </a:pPr>
            <a:r>
              <a:rPr lang="sr-Cyrl-RS" sz="2000" dirty="0">
                <a:effectLst/>
                <a:latin typeface="Calibri" panose="020F0502020204030204" pitchFamily="34" charset="0"/>
                <a:ea typeface="Calibri" panose="020F0502020204030204" pitchFamily="34" charset="0"/>
                <a:cs typeface="Arial" panose="020B0604020202020204" pitchFamily="34" charset="0"/>
              </a:rPr>
              <a:t>Амортизација представља трошак средства који се признаје током његовог века трајања.</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457200" algn="just">
              <a:lnSpc>
                <a:spcPct val="107000"/>
              </a:lnSpc>
              <a:spcAft>
                <a:spcPts val="800"/>
              </a:spcAft>
            </a:pPr>
            <a:r>
              <a:rPr lang="sr-Cyrl-RS" sz="2000" dirty="0">
                <a:effectLst/>
                <a:latin typeface="Calibri" panose="020F0502020204030204" pitchFamily="34" charset="0"/>
                <a:ea typeface="Calibri" panose="020F0502020204030204" pitchFamily="34" charset="0"/>
                <a:cs typeface="Arial" panose="020B0604020202020204" pitchFamily="34" charset="0"/>
              </a:rPr>
              <a:t>МСФИ 16, Некретнине, постројења и опрема (МСФИ 16: A1137), дефинише амортизацију као систематску расподелу амортизованог износа средства током његовог корисног века трајања. </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914400" lvl="1" algn="just">
              <a:lnSpc>
                <a:spcPct val="107000"/>
              </a:lnSpc>
              <a:spcAft>
                <a:spcPts val="800"/>
              </a:spcAft>
            </a:pPr>
            <a:r>
              <a:rPr lang="sr-Cyrl-RS" sz="1600" dirty="0">
                <a:effectLst/>
                <a:latin typeface="Calibri" panose="020F0502020204030204" pitchFamily="34" charset="0"/>
                <a:ea typeface="Calibri" panose="020F0502020204030204" pitchFamily="34" charset="0"/>
                <a:cs typeface="Arial" panose="020B0604020202020204" pitchFamily="34" charset="0"/>
              </a:rPr>
              <a:t>Такође предвиђа да се сваки део ставке некретнина, постројења и опреме чија је вредност значајна у односу на укупну вредност ставке амортизује посебно. </a:t>
            </a:r>
            <a:endParaRPr lang="en-US" sz="2800" dirty="0"/>
          </a:p>
        </p:txBody>
      </p:sp>
    </p:spTree>
    <p:extLst>
      <p:ext uri="{BB962C8B-B14F-4D97-AF65-F5344CB8AC3E}">
        <p14:creationId xmlns:p14="http://schemas.microsoft.com/office/powerpoint/2010/main" val="14244194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28AC5-7C13-4A59-876C-4CD4CAA634E1}"/>
              </a:ext>
            </a:extLst>
          </p:cNvPr>
          <p:cNvSpPr>
            <a:spLocks noGrp="1"/>
          </p:cNvSpPr>
          <p:nvPr>
            <p:ph type="title"/>
          </p:nvPr>
        </p:nvSpPr>
        <p:spPr/>
        <p:txBody>
          <a:bodyPr/>
          <a:lstStyle/>
          <a:p>
            <a:r>
              <a:rPr lang="sr-Cyrl-RS" dirty="0"/>
              <a:t>Регулаторни оквир</a:t>
            </a:r>
            <a:endParaRPr lang="en-GB" dirty="0"/>
          </a:p>
        </p:txBody>
      </p:sp>
      <p:sp>
        <p:nvSpPr>
          <p:cNvPr id="3" name="Content Placeholder 2">
            <a:extLst>
              <a:ext uri="{FF2B5EF4-FFF2-40B4-BE49-F238E27FC236}">
                <a16:creationId xmlns:a16="http://schemas.microsoft.com/office/drawing/2014/main" id="{5762ED4D-649F-4AB5-A376-82B85DB048F7}"/>
              </a:ext>
            </a:extLst>
          </p:cNvPr>
          <p:cNvSpPr>
            <a:spLocks noGrp="1"/>
          </p:cNvSpPr>
          <p:nvPr>
            <p:ph idx="1"/>
          </p:nvPr>
        </p:nvSpPr>
        <p:spPr/>
        <p:txBody>
          <a:bodyPr/>
          <a:lstStyle/>
          <a:p>
            <a:pPr lvl="1"/>
            <a:r>
              <a:rPr lang="sr-Cyrl-RS" dirty="0"/>
              <a:t>Законска регулатива</a:t>
            </a:r>
          </a:p>
          <a:p>
            <a:pPr lvl="2"/>
            <a:r>
              <a:rPr lang="sr-Cyrl-RS" dirty="0"/>
              <a:t>Закон о рачуноводству и подзаконски акти</a:t>
            </a:r>
          </a:p>
          <a:p>
            <a:pPr lvl="1"/>
            <a:r>
              <a:rPr lang="sr-Cyrl-RS" dirty="0"/>
              <a:t>Професионална регулатива</a:t>
            </a:r>
          </a:p>
          <a:p>
            <a:pPr lvl="2"/>
            <a:r>
              <a:rPr lang="sr-Cyrl-RS" dirty="0"/>
              <a:t>Међународни рачуноводствени стандарди</a:t>
            </a:r>
          </a:p>
          <a:p>
            <a:pPr lvl="2"/>
            <a:r>
              <a:rPr lang="sr-Cyrl-RS" dirty="0"/>
              <a:t>Међународни стандарди финансијског извештавања</a:t>
            </a:r>
          </a:p>
          <a:p>
            <a:pPr lvl="2"/>
            <a:r>
              <a:rPr lang="sr-Cyrl-RS" dirty="0"/>
              <a:t>Међународни стандарди ревизије</a:t>
            </a:r>
          </a:p>
          <a:p>
            <a:pPr lvl="2"/>
            <a:r>
              <a:rPr lang="sr-Cyrl-RS" dirty="0"/>
              <a:t>Кодекс професионалне етике</a:t>
            </a:r>
          </a:p>
          <a:p>
            <a:pPr lvl="1"/>
            <a:r>
              <a:rPr lang="sr-Cyrl-RS" dirty="0"/>
              <a:t>Интерна акта</a:t>
            </a:r>
          </a:p>
          <a:p>
            <a:pPr lvl="2"/>
            <a:r>
              <a:rPr lang="sr-Cyrl-RS" dirty="0"/>
              <a:t>Правилници које доноси правно лице у складу са законском и професионалном регулативом</a:t>
            </a:r>
          </a:p>
        </p:txBody>
      </p:sp>
    </p:spTree>
    <p:extLst>
      <p:ext uri="{BB962C8B-B14F-4D97-AF65-F5344CB8AC3E}">
        <p14:creationId xmlns:p14="http://schemas.microsoft.com/office/powerpoint/2010/main" val="44481649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1776436-7474-48A3-8669-BDC8FC498074}"/>
              </a:ext>
            </a:extLst>
          </p:cNvPr>
          <p:cNvSpPr>
            <a:spLocks noGrp="1"/>
          </p:cNvSpPr>
          <p:nvPr>
            <p:ph type="title"/>
          </p:nvPr>
        </p:nvSpPr>
        <p:spPr>
          <a:xfrm>
            <a:off x="838200" y="365125"/>
            <a:ext cx="10515600" cy="1325563"/>
          </a:xfrm>
        </p:spPr>
        <p:txBody>
          <a:bodyPr/>
          <a:lstStyle/>
          <a:p>
            <a:r>
              <a:rPr lang="sr-Cyrl-RS" dirty="0" err="1"/>
              <a:t>Гудвил</a:t>
            </a:r>
            <a:endParaRPr lang="en-GB" dirty="0"/>
          </a:p>
        </p:txBody>
      </p:sp>
      <p:sp>
        <p:nvSpPr>
          <p:cNvPr id="3" name="Content Placeholder 2">
            <a:extLst>
              <a:ext uri="{FF2B5EF4-FFF2-40B4-BE49-F238E27FC236}">
                <a16:creationId xmlns:a16="http://schemas.microsoft.com/office/drawing/2014/main" id="{53DBCD93-C54B-4578-9A9F-B91E31E449A8}"/>
              </a:ext>
            </a:extLst>
          </p:cNvPr>
          <p:cNvSpPr>
            <a:spLocks noGrp="1"/>
          </p:cNvSpPr>
          <p:nvPr>
            <p:ph idx="1"/>
          </p:nvPr>
        </p:nvSpPr>
        <p:spPr>
          <a:xfrm>
            <a:off x="838200" y="1825625"/>
            <a:ext cx="10515600" cy="4351338"/>
          </a:xfrm>
        </p:spPr>
        <p:txBody>
          <a:bodyPr>
            <a:normAutofit/>
          </a:bodyPr>
          <a:lstStyle/>
          <a:p>
            <a:r>
              <a:rPr lang="en-US" altLang="en-US" dirty="0"/>
              <a:t>Goodwill  - </a:t>
            </a:r>
            <a:r>
              <a:rPr lang="sr-Cyrl-RS" dirty="0" err="1"/>
              <a:t>Гудвил</a:t>
            </a:r>
            <a:r>
              <a:rPr lang="sr-Cyrl-RS" dirty="0"/>
              <a:t> представља нематеријалну имовину која настаје када једна компанија купи другу по цени већој од њене фер вредности, што обухвата вредност свих материјалних и нематеријалних ресурса. </a:t>
            </a:r>
            <a:endParaRPr lang="en-US" dirty="0"/>
          </a:p>
          <a:p>
            <a:r>
              <a:rPr lang="sr-Cyrl-RS" dirty="0"/>
              <a:t>МСФИ 3 – Пословне комбинације се бави признавањем и иницијалним мерењем </a:t>
            </a:r>
            <a:r>
              <a:rPr lang="sr-Cyrl-RS" dirty="0" err="1"/>
              <a:t>гудвила</a:t>
            </a:r>
            <a:r>
              <a:rPr lang="sr-Cyrl-RS" dirty="0"/>
              <a:t>. </a:t>
            </a:r>
            <a:endParaRPr lang="en-US" dirty="0"/>
          </a:p>
          <a:p>
            <a:pPr lvl="1"/>
            <a:r>
              <a:rPr lang="sr-Cyrl-RS" dirty="0"/>
              <a:t>Према овом стандарду, </a:t>
            </a:r>
            <a:r>
              <a:rPr lang="sr-Cyrl-RS" dirty="0" err="1"/>
              <a:t>гудвил</a:t>
            </a:r>
            <a:r>
              <a:rPr lang="sr-Cyrl-RS" dirty="0"/>
              <a:t> представља вишак купопродајне цене над фер вредношћу идентификоване имовине и обавеза стечене компаније.</a:t>
            </a:r>
            <a:endParaRPr lang="en-US" dirty="0"/>
          </a:p>
          <a:p>
            <a:endParaRPr lang="en-GB" dirty="0"/>
          </a:p>
        </p:txBody>
      </p:sp>
    </p:spTree>
    <p:extLst>
      <p:ext uri="{BB962C8B-B14F-4D97-AF65-F5344CB8AC3E}">
        <p14:creationId xmlns:p14="http://schemas.microsoft.com/office/powerpoint/2010/main" val="196686506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BE4CE-C42A-4BE1-8BF8-4E4D7D097704}"/>
              </a:ext>
            </a:extLst>
          </p:cNvPr>
          <p:cNvSpPr>
            <a:spLocks noGrp="1"/>
          </p:cNvSpPr>
          <p:nvPr>
            <p:ph type="title"/>
          </p:nvPr>
        </p:nvSpPr>
        <p:spPr/>
        <p:txBody>
          <a:bodyPr/>
          <a:lstStyle/>
          <a:p>
            <a:r>
              <a:rPr lang="sr-Cyrl-RS" dirty="0"/>
              <a:t>Сумњива и спорна потраживања</a:t>
            </a:r>
            <a:endParaRPr lang="en-GB" dirty="0"/>
          </a:p>
        </p:txBody>
      </p:sp>
      <p:sp>
        <p:nvSpPr>
          <p:cNvPr id="3" name="Content Placeholder 2">
            <a:extLst>
              <a:ext uri="{FF2B5EF4-FFF2-40B4-BE49-F238E27FC236}">
                <a16:creationId xmlns:a16="http://schemas.microsoft.com/office/drawing/2014/main" id="{1E223980-FA58-4788-86E6-E847B44999BD}"/>
              </a:ext>
            </a:extLst>
          </p:cNvPr>
          <p:cNvSpPr>
            <a:spLocks noGrp="1"/>
          </p:cNvSpPr>
          <p:nvPr>
            <p:ph idx="1"/>
          </p:nvPr>
        </p:nvSpPr>
        <p:spPr/>
        <p:txBody>
          <a:bodyPr>
            <a:normAutofit fontScale="92500" lnSpcReduction="10000"/>
          </a:bodyPr>
          <a:lstStyle/>
          <a:p>
            <a:r>
              <a:rPr lang="ru-RU" dirty="0"/>
              <a:t>Сумњива потраживања се јављају када је дужник у немогућности да исплати своје обавезе услед трајне неликвидности или презадужености.</a:t>
            </a:r>
          </a:p>
          <a:p>
            <a:r>
              <a:rPr lang="ru-RU" dirty="0"/>
              <a:t>Спорна потраживања представљају потраживања која дужник не признаје и одбија да плати. </a:t>
            </a:r>
          </a:p>
          <a:p>
            <a:pPr lvl="1"/>
            <a:r>
              <a:rPr lang="ru-RU" dirty="0"/>
              <a:t>То се најчешће дешава због тога што дужник сматра да друга страна није испунила уговорене обавезе (нпр. испорука робе лошијег квалитета) или услед привремене неликвидности купца, који жели да пролонгира (одложи) плаћање. </a:t>
            </a:r>
          </a:p>
          <a:p>
            <a:r>
              <a:rPr lang="ru-RU" dirty="0"/>
              <a:t>Уколико предузеће може да процени ненаплативи износ, пожељно је да делимично отпише сумњиво или спорно потраживање. </a:t>
            </a:r>
          </a:p>
          <a:p>
            <a:pPr lvl="1"/>
            <a:r>
              <a:rPr lang="ru-RU" dirty="0"/>
              <a:t>То се, по правилу, ради индиректним отписивањем преко рачуна Исправка вредности сумњивих / спорних потраживања</a:t>
            </a:r>
            <a:endParaRPr lang="en-GB" dirty="0"/>
          </a:p>
        </p:txBody>
      </p:sp>
    </p:spTree>
    <p:extLst>
      <p:ext uri="{BB962C8B-B14F-4D97-AF65-F5344CB8AC3E}">
        <p14:creationId xmlns:p14="http://schemas.microsoft.com/office/powerpoint/2010/main" val="130246108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83FEF0E-B08E-5291-2D40-4F0BC33A5806}"/>
              </a:ext>
            </a:extLst>
          </p:cNvPr>
          <p:cNvSpPr>
            <a:spLocks noGrp="1"/>
          </p:cNvSpPr>
          <p:nvPr>
            <p:ph type="title"/>
          </p:nvPr>
        </p:nvSpPr>
        <p:spPr/>
        <p:txBody>
          <a:bodyPr/>
          <a:lstStyle/>
          <a:p>
            <a:r>
              <a:rPr lang="sr-Cyrl-RS" dirty="0"/>
              <a:t>Биланси стања у плану реорганизације</a:t>
            </a:r>
            <a:endParaRPr lang="en-US" dirty="0"/>
          </a:p>
        </p:txBody>
      </p:sp>
      <p:sp>
        <p:nvSpPr>
          <p:cNvPr id="3" name="Content Placeholder 2">
            <a:extLst>
              <a:ext uri="{FF2B5EF4-FFF2-40B4-BE49-F238E27FC236}">
                <a16:creationId xmlns:a16="http://schemas.microsoft.com/office/drawing/2014/main" id="{D7CE8C05-4038-F879-849B-A21654AF7693}"/>
              </a:ext>
            </a:extLst>
          </p:cNvPr>
          <p:cNvSpPr>
            <a:spLocks noGrp="1"/>
          </p:cNvSpPr>
          <p:nvPr>
            <p:ph idx="1"/>
          </p:nvPr>
        </p:nvSpPr>
        <p:spPr>
          <a:xfrm>
            <a:off x="838200" y="1825625"/>
            <a:ext cx="10515600" cy="4351338"/>
          </a:xfrm>
        </p:spPr>
        <p:txBody>
          <a:bodyPr/>
          <a:lstStyle/>
          <a:p>
            <a:r>
              <a:rPr lang="sr-Cyrl-RS" dirty="0"/>
              <a:t>Планови реорганизације по правилу дају приказ за претходне три године пословања. </a:t>
            </a:r>
          </a:p>
          <a:p>
            <a:r>
              <a:rPr lang="sr-Cyrl-RS" dirty="0"/>
              <a:t>По правилу приказ биланса стања идентичан је оном који је поднет Агенцији за привредне регистре. </a:t>
            </a:r>
          </a:p>
          <a:p>
            <a:r>
              <a:rPr lang="sr-Cyrl-RS" dirty="0"/>
              <a:t>Следећи пример илуструје приказ финансијских извештаја у Плану реорганизације.</a:t>
            </a:r>
            <a:endParaRPr lang="en-US" dirty="0"/>
          </a:p>
          <a:p>
            <a:endParaRPr lang="en-US" dirty="0"/>
          </a:p>
        </p:txBody>
      </p:sp>
    </p:spTree>
    <p:extLst>
      <p:ext uri="{BB962C8B-B14F-4D97-AF65-F5344CB8AC3E}">
        <p14:creationId xmlns:p14="http://schemas.microsoft.com/office/powerpoint/2010/main" val="1199808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94853-D7E0-9FA6-9E47-1777DB18F9E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9AB5166-FA08-9BFB-C9B8-032ADAD30F63}"/>
              </a:ext>
            </a:extLst>
          </p:cNvPr>
          <p:cNvSpPr>
            <a:spLocks noGrp="1"/>
          </p:cNvSpPr>
          <p:nvPr>
            <p:ph idx="1"/>
          </p:nvPr>
        </p:nvSpPr>
        <p:spPr/>
        <p:txBody>
          <a:bodyPr/>
          <a:lstStyle/>
          <a:p>
            <a:endParaRPr lang="en-US" dirty="0"/>
          </a:p>
        </p:txBody>
      </p:sp>
      <p:pic>
        <p:nvPicPr>
          <p:cNvPr id="5" name="Picture 4">
            <a:extLst>
              <a:ext uri="{FF2B5EF4-FFF2-40B4-BE49-F238E27FC236}">
                <a16:creationId xmlns:a16="http://schemas.microsoft.com/office/drawing/2014/main" id="{57E45564-52F6-324F-675E-CC68997EF886}"/>
              </a:ext>
            </a:extLst>
          </p:cNvPr>
          <p:cNvPicPr>
            <a:picLocks noChangeAspect="1"/>
          </p:cNvPicPr>
          <p:nvPr/>
        </p:nvPicPr>
        <p:blipFill>
          <a:blip r:embed="rId3"/>
          <a:stretch>
            <a:fillRect/>
          </a:stretch>
        </p:blipFill>
        <p:spPr>
          <a:xfrm>
            <a:off x="3668110" y="0"/>
            <a:ext cx="5062309" cy="5707117"/>
          </a:xfrm>
          <a:prstGeom prst="rect">
            <a:avLst/>
          </a:prstGeom>
        </p:spPr>
      </p:pic>
      <p:pic>
        <p:nvPicPr>
          <p:cNvPr id="7" name="Picture 6">
            <a:extLst>
              <a:ext uri="{FF2B5EF4-FFF2-40B4-BE49-F238E27FC236}">
                <a16:creationId xmlns:a16="http://schemas.microsoft.com/office/drawing/2014/main" id="{F46241DD-D1D0-389A-E30C-2CCEB0521D09}"/>
              </a:ext>
            </a:extLst>
          </p:cNvPr>
          <p:cNvPicPr>
            <a:picLocks noChangeAspect="1"/>
          </p:cNvPicPr>
          <p:nvPr/>
        </p:nvPicPr>
        <p:blipFill>
          <a:blip r:embed="rId4"/>
          <a:stretch>
            <a:fillRect/>
          </a:stretch>
        </p:blipFill>
        <p:spPr>
          <a:xfrm>
            <a:off x="3668110" y="5688735"/>
            <a:ext cx="5062309" cy="1169265"/>
          </a:xfrm>
          <a:prstGeom prst="rect">
            <a:avLst/>
          </a:prstGeom>
        </p:spPr>
      </p:pic>
    </p:spTree>
    <p:extLst>
      <p:ext uri="{BB962C8B-B14F-4D97-AF65-F5344CB8AC3E}">
        <p14:creationId xmlns:p14="http://schemas.microsoft.com/office/powerpoint/2010/main" val="248494668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4AE7B-DAED-4C85-8A30-4E54B71592E0}"/>
              </a:ext>
            </a:extLst>
          </p:cNvPr>
          <p:cNvSpPr>
            <a:spLocks noGrp="1"/>
          </p:cNvSpPr>
          <p:nvPr>
            <p:ph type="title"/>
          </p:nvPr>
        </p:nvSpPr>
        <p:spPr/>
        <p:txBody>
          <a:bodyPr/>
          <a:lstStyle/>
          <a:p>
            <a:r>
              <a:rPr lang="sr-Cyrl-RS" dirty="0"/>
              <a:t>Биланс успеха или рачун добити и губитка</a:t>
            </a:r>
            <a:endParaRPr lang="en-GB" dirty="0"/>
          </a:p>
        </p:txBody>
      </p:sp>
      <p:sp>
        <p:nvSpPr>
          <p:cNvPr id="3" name="Content Placeholder 2">
            <a:extLst>
              <a:ext uri="{FF2B5EF4-FFF2-40B4-BE49-F238E27FC236}">
                <a16:creationId xmlns:a16="http://schemas.microsoft.com/office/drawing/2014/main" id="{339FB2DA-C091-4085-B02A-8635F5F3C078}"/>
              </a:ext>
            </a:extLst>
          </p:cNvPr>
          <p:cNvSpPr>
            <a:spLocks noGrp="1"/>
          </p:cNvSpPr>
          <p:nvPr>
            <p:ph idx="1"/>
          </p:nvPr>
        </p:nvSpPr>
        <p:spPr/>
        <p:txBody>
          <a:bodyPr/>
          <a:lstStyle/>
          <a:p>
            <a:r>
              <a:rPr lang="sr-Cyrl-RS" dirty="0"/>
              <a:t>Овај финансијски извештај приказује профитабилност пословања у одређеном временском периоду</a:t>
            </a:r>
          </a:p>
          <a:p>
            <a:r>
              <a:rPr lang="sr-Cyrl-RS" dirty="0"/>
              <a:t>Профитабилност је вредносно изражена као добит – позитиван резултат или губитак – негативан резултат</a:t>
            </a:r>
          </a:p>
          <a:p>
            <a:endParaRPr lang="sr-Cyrl-RS" dirty="0"/>
          </a:p>
          <a:p>
            <a:r>
              <a:rPr lang="sr-Cyrl-RS" dirty="0"/>
              <a:t>Пословни резултат се увтрђује сучељавањем остварених прихода и расхода у одређеном временском периоду</a:t>
            </a:r>
            <a:endParaRPr lang="en-GB" dirty="0"/>
          </a:p>
        </p:txBody>
      </p:sp>
    </p:spTree>
    <p:extLst>
      <p:ext uri="{BB962C8B-B14F-4D97-AF65-F5344CB8AC3E}">
        <p14:creationId xmlns:p14="http://schemas.microsoft.com/office/powerpoint/2010/main" val="254381716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4AE7B-DAED-4C85-8A30-4E54B71592E0}"/>
              </a:ext>
            </a:extLst>
          </p:cNvPr>
          <p:cNvSpPr>
            <a:spLocks noGrp="1"/>
          </p:cNvSpPr>
          <p:nvPr>
            <p:ph type="title"/>
          </p:nvPr>
        </p:nvSpPr>
        <p:spPr>
          <a:xfrm>
            <a:off x="838200" y="365125"/>
            <a:ext cx="10515600" cy="1325563"/>
          </a:xfrm>
        </p:spPr>
        <p:txBody>
          <a:bodyPr/>
          <a:lstStyle/>
          <a:p>
            <a:r>
              <a:rPr lang="sr-Cyrl-RS" dirty="0"/>
              <a:t>Биланс успеха</a:t>
            </a:r>
            <a:endParaRPr lang="en-GB" dirty="0"/>
          </a:p>
        </p:txBody>
      </p:sp>
      <p:sp>
        <p:nvSpPr>
          <p:cNvPr id="3" name="Content Placeholder 2">
            <a:extLst>
              <a:ext uri="{FF2B5EF4-FFF2-40B4-BE49-F238E27FC236}">
                <a16:creationId xmlns:a16="http://schemas.microsoft.com/office/drawing/2014/main" id="{339FB2DA-C091-4085-B02A-8635F5F3C078}"/>
              </a:ext>
            </a:extLst>
          </p:cNvPr>
          <p:cNvSpPr>
            <a:spLocks noGrp="1"/>
          </p:cNvSpPr>
          <p:nvPr>
            <p:ph idx="1"/>
          </p:nvPr>
        </p:nvSpPr>
        <p:spPr>
          <a:xfrm>
            <a:off x="838200" y="1825625"/>
            <a:ext cx="10515600" cy="4351338"/>
          </a:xfrm>
        </p:spPr>
        <p:txBody>
          <a:bodyPr/>
          <a:lstStyle/>
          <a:p>
            <a:r>
              <a:rPr lang="en-GB" dirty="0" err="1"/>
              <a:t>Биланс</a:t>
            </a:r>
            <a:r>
              <a:rPr lang="en-GB" dirty="0"/>
              <a:t> </a:t>
            </a:r>
            <a:r>
              <a:rPr lang="en-GB" dirty="0" err="1"/>
              <a:t>успеха</a:t>
            </a:r>
            <a:r>
              <a:rPr lang="en-GB" dirty="0"/>
              <a:t> </a:t>
            </a:r>
            <a:r>
              <a:rPr lang="en-GB" dirty="0" err="1"/>
              <a:t>подноси</a:t>
            </a:r>
            <a:r>
              <a:rPr lang="en-GB" dirty="0"/>
              <a:t> </a:t>
            </a:r>
            <a:r>
              <a:rPr lang="en-GB" dirty="0" err="1"/>
              <a:t>на</a:t>
            </a:r>
            <a:r>
              <a:rPr lang="en-GB" dirty="0"/>
              <a:t> </a:t>
            </a:r>
            <a:r>
              <a:rPr lang="en-GB" dirty="0" err="1"/>
              <a:t>званично</a:t>
            </a:r>
            <a:r>
              <a:rPr lang="en-GB" dirty="0"/>
              <a:t> </a:t>
            </a:r>
            <a:r>
              <a:rPr lang="en-GB" dirty="0" err="1"/>
              <a:t>прописаној</a:t>
            </a:r>
            <a:r>
              <a:rPr lang="en-GB" dirty="0"/>
              <a:t> </a:t>
            </a:r>
            <a:r>
              <a:rPr lang="en-GB" dirty="0" err="1"/>
              <a:t>шеми</a:t>
            </a:r>
            <a:r>
              <a:rPr lang="en-GB" dirty="0"/>
              <a:t> (</a:t>
            </a:r>
            <a:r>
              <a:rPr lang="en-GB" dirty="0" err="1"/>
              <a:t>обрасцу</a:t>
            </a:r>
            <a:r>
              <a:rPr lang="en-GB" dirty="0"/>
              <a:t>),а </a:t>
            </a:r>
            <a:r>
              <a:rPr lang="en-GB" dirty="0" err="1"/>
              <a:t>саставља</a:t>
            </a:r>
            <a:r>
              <a:rPr lang="en-GB" dirty="0"/>
              <a:t> </a:t>
            </a:r>
            <a:r>
              <a:rPr lang="en-GB" dirty="0" err="1"/>
              <a:t>се</a:t>
            </a:r>
            <a:r>
              <a:rPr lang="en-GB" dirty="0"/>
              <a:t> </a:t>
            </a:r>
            <a:r>
              <a:rPr lang="en-GB" dirty="0" err="1"/>
              <a:t>на</a:t>
            </a:r>
            <a:r>
              <a:rPr lang="en-GB" dirty="0"/>
              <a:t> </a:t>
            </a:r>
            <a:r>
              <a:rPr lang="en-GB" dirty="0" err="1"/>
              <a:t>основу</a:t>
            </a:r>
            <a:r>
              <a:rPr lang="en-GB" dirty="0"/>
              <a:t> </a:t>
            </a:r>
            <a:r>
              <a:rPr lang="en-GB" dirty="0" err="1"/>
              <a:t>конта</a:t>
            </a:r>
            <a:r>
              <a:rPr lang="en-GB" dirty="0"/>
              <a:t> </a:t>
            </a:r>
            <a:r>
              <a:rPr lang="en-GB" dirty="0" err="1"/>
              <a:t>класа</a:t>
            </a:r>
            <a:r>
              <a:rPr lang="en-GB" dirty="0"/>
              <a:t> </a:t>
            </a:r>
            <a:r>
              <a:rPr lang="en-GB" dirty="0" err="1"/>
              <a:t>којима</a:t>
            </a:r>
            <a:r>
              <a:rPr lang="en-GB" dirty="0"/>
              <a:t> </a:t>
            </a:r>
            <a:r>
              <a:rPr lang="en-GB" dirty="0" err="1"/>
              <a:t>су</a:t>
            </a:r>
            <a:r>
              <a:rPr lang="en-GB" dirty="0"/>
              <a:t> </a:t>
            </a:r>
            <a:r>
              <a:rPr lang="en-GB" dirty="0" err="1"/>
              <a:t>обухваћени</a:t>
            </a:r>
            <a:r>
              <a:rPr lang="en-GB" dirty="0"/>
              <a:t> </a:t>
            </a:r>
            <a:r>
              <a:rPr lang="en-GB" dirty="0" err="1"/>
              <a:t>расходи,приходи,финансијски</a:t>
            </a:r>
            <a:r>
              <a:rPr lang="en-GB" dirty="0"/>
              <a:t> </a:t>
            </a:r>
            <a:r>
              <a:rPr lang="en-GB" dirty="0" err="1"/>
              <a:t>резултати</a:t>
            </a:r>
            <a:r>
              <a:rPr lang="en-GB" dirty="0"/>
              <a:t> и </a:t>
            </a:r>
            <a:r>
              <a:rPr lang="en-GB" dirty="0" err="1"/>
              <a:t>његов</a:t>
            </a:r>
            <a:r>
              <a:rPr lang="en-GB" dirty="0"/>
              <a:t> </a:t>
            </a:r>
            <a:r>
              <a:rPr lang="en-GB" dirty="0" err="1"/>
              <a:t>распоред</a:t>
            </a:r>
            <a:r>
              <a:rPr lang="en-GB" dirty="0"/>
              <a:t>.</a:t>
            </a:r>
            <a:r>
              <a:rPr lang="sr-Cyrl-RS" dirty="0"/>
              <a:t> </a:t>
            </a:r>
          </a:p>
        </p:txBody>
      </p:sp>
    </p:spTree>
    <p:extLst>
      <p:ext uri="{BB962C8B-B14F-4D97-AF65-F5344CB8AC3E}">
        <p14:creationId xmlns:p14="http://schemas.microsoft.com/office/powerpoint/2010/main" val="282151380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769B5-DC14-4B35-B664-018D5033DA9A}"/>
              </a:ext>
            </a:extLst>
          </p:cNvPr>
          <p:cNvSpPr>
            <a:spLocks noGrp="1"/>
          </p:cNvSpPr>
          <p:nvPr>
            <p:ph type="title"/>
          </p:nvPr>
        </p:nvSpPr>
        <p:spPr/>
        <p:txBody>
          <a:bodyPr/>
          <a:lstStyle/>
          <a:p>
            <a:r>
              <a:rPr lang="sr-Cyrl-RS" dirty="0"/>
              <a:t>Основне категорије -Финансијски резултат</a:t>
            </a:r>
            <a:endParaRPr lang="en-GB" dirty="0"/>
          </a:p>
        </p:txBody>
      </p:sp>
      <p:sp>
        <p:nvSpPr>
          <p:cNvPr id="3" name="Content Placeholder 2">
            <a:extLst>
              <a:ext uri="{FF2B5EF4-FFF2-40B4-BE49-F238E27FC236}">
                <a16:creationId xmlns:a16="http://schemas.microsoft.com/office/drawing/2014/main" id="{DB313429-972E-4048-8B63-CEBE3801680C}"/>
              </a:ext>
            </a:extLst>
          </p:cNvPr>
          <p:cNvSpPr>
            <a:spLocks noGrp="1"/>
          </p:cNvSpPr>
          <p:nvPr>
            <p:ph idx="1"/>
          </p:nvPr>
        </p:nvSpPr>
        <p:spPr/>
        <p:txBody>
          <a:bodyPr>
            <a:normAutofit fontScale="92500" lnSpcReduction="10000"/>
          </a:bodyPr>
          <a:lstStyle/>
          <a:p>
            <a:r>
              <a:rPr lang="sr-Cyrl-RS" dirty="0"/>
              <a:t>Приходи-бруто повећање капитала које резултира из активности предузећа</a:t>
            </a:r>
          </a:p>
          <a:p>
            <a:r>
              <a:rPr lang="sr-Cyrl-RS" dirty="0"/>
              <a:t>Приходи настају </a:t>
            </a:r>
          </a:p>
          <a:p>
            <a:pPr lvl="1"/>
            <a:r>
              <a:rPr lang="sr-Cyrl-RS" dirty="0"/>
              <a:t>повећањем имовине или </a:t>
            </a:r>
          </a:p>
          <a:p>
            <a:pPr lvl="1"/>
            <a:r>
              <a:rPr lang="sr-Cyrl-RS" dirty="0"/>
              <a:t>смањењем обавеза</a:t>
            </a:r>
          </a:p>
          <a:p>
            <a:r>
              <a:rPr lang="sr-Cyrl-RS" dirty="0"/>
              <a:t>Врсте прихода</a:t>
            </a:r>
          </a:p>
          <a:p>
            <a:pPr lvl="1"/>
            <a:r>
              <a:rPr lang="sr-Cyrl-RS" dirty="0"/>
              <a:t>Редовни / ванредни</a:t>
            </a:r>
          </a:p>
          <a:p>
            <a:pPr lvl="1"/>
            <a:r>
              <a:rPr lang="sr-Cyrl-RS" dirty="0"/>
              <a:t>Пословни / непословни</a:t>
            </a:r>
          </a:p>
          <a:p>
            <a:r>
              <a:rPr lang="sr-Cyrl-RS" dirty="0"/>
              <a:t>Начело реализације важи за евиденцију прихода</a:t>
            </a:r>
          </a:p>
          <a:p>
            <a:pPr lvl="1"/>
            <a:r>
              <a:rPr lang="sr-Cyrl-RS" dirty="0"/>
              <a:t>То значи да се приход евидентира када је настао, без обзира када је наплаћен</a:t>
            </a:r>
          </a:p>
          <a:p>
            <a:pPr lvl="1"/>
            <a:r>
              <a:rPr lang="sr-Cyrl-RS" dirty="0"/>
              <a:t>Приходи нису једнаки новчаним примицима</a:t>
            </a:r>
          </a:p>
          <a:p>
            <a:pPr lvl="1"/>
            <a:endParaRPr lang="en-GB" dirty="0"/>
          </a:p>
        </p:txBody>
      </p:sp>
    </p:spTree>
    <p:extLst>
      <p:ext uri="{BB962C8B-B14F-4D97-AF65-F5344CB8AC3E}">
        <p14:creationId xmlns:p14="http://schemas.microsoft.com/office/powerpoint/2010/main" val="425045101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8D4CC-FBF3-4DDF-9CB1-475E192EB46D}"/>
              </a:ext>
            </a:extLst>
          </p:cNvPr>
          <p:cNvSpPr>
            <a:spLocks noGrp="1"/>
          </p:cNvSpPr>
          <p:nvPr>
            <p:ph type="title"/>
          </p:nvPr>
        </p:nvSpPr>
        <p:spPr/>
        <p:txBody>
          <a:bodyPr/>
          <a:lstStyle/>
          <a:p>
            <a:r>
              <a:rPr lang="sr-Cyrl-RS" dirty="0"/>
              <a:t>Основне категорије -Финансијски резултат</a:t>
            </a:r>
            <a:endParaRPr lang="en-GB" dirty="0"/>
          </a:p>
        </p:txBody>
      </p:sp>
      <p:sp>
        <p:nvSpPr>
          <p:cNvPr id="3" name="Content Placeholder 2">
            <a:extLst>
              <a:ext uri="{FF2B5EF4-FFF2-40B4-BE49-F238E27FC236}">
                <a16:creationId xmlns:a16="http://schemas.microsoft.com/office/drawing/2014/main" id="{A2D57E2D-9247-420F-AFA0-E47BE354BB98}"/>
              </a:ext>
            </a:extLst>
          </p:cNvPr>
          <p:cNvSpPr>
            <a:spLocks noGrp="1"/>
          </p:cNvSpPr>
          <p:nvPr>
            <p:ph idx="1"/>
          </p:nvPr>
        </p:nvSpPr>
        <p:spPr/>
        <p:txBody>
          <a:bodyPr>
            <a:normAutofit fontScale="92500" lnSpcReduction="20000"/>
          </a:bodyPr>
          <a:lstStyle/>
          <a:p>
            <a:r>
              <a:rPr lang="sr-Cyrl-RS" dirty="0"/>
              <a:t>Расходи-смањење вредности капитала које резултира из активности предузећа</a:t>
            </a:r>
          </a:p>
          <a:p>
            <a:r>
              <a:rPr lang="sr-Cyrl-RS" dirty="0"/>
              <a:t>Расходи настају </a:t>
            </a:r>
          </a:p>
          <a:p>
            <a:pPr lvl="1"/>
            <a:r>
              <a:rPr lang="sr-Cyrl-RS" dirty="0"/>
              <a:t>смањењем имовине или </a:t>
            </a:r>
          </a:p>
          <a:p>
            <a:pPr lvl="1"/>
            <a:r>
              <a:rPr lang="sr-Cyrl-RS" dirty="0"/>
              <a:t>повећањем обавеза</a:t>
            </a:r>
          </a:p>
          <a:p>
            <a:r>
              <a:rPr lang="sr-Cyrl-RS" dirty="0"/>
              <a:t>Врсте расхода</a:t>
            </a:r>
          </a:p>
          <a:p>
            <a:pPr lvl="1"/>
            <a:r>
              <a:rPr lang="sr-Cyrl-RS" dirty="0"/>
              <a:t>Редовни / ванредни</a:t>
            </a:r>
          </a:p>
          <a:p>
            <a:pPr lvl="1"/>
            <a:r>
              <a:rPr lang="sr-Cyrl-RS" dirty="0"/>
              <a:t>Ппословни / непословни</a:t>
            </a:r>
          </a:p>
          <a:p>
            <a:r>
              <a:rPr lang="sr-Cyrl-RS" dirty="0"/>
              <a:t>Редовни пословни расходи </a:t>
            </a:r>
            <a:r>
              <a:rPr lang="en-US" dirty="0"/>
              <a:t>=</a:t>
            </a:r>
            <a:r>
              <a:rPr lang="sr-Cyrl-RS" dirty="0"/>
              <a:t> (рачуноводствени) трошкови</a:t>
            </a:r>
          </a:p>
          <a:p>
            <a:r>
              <a:rPr lang="sr-Cyrl-RS" dirty="0"/>
              <a:t>Начело узрочности важи за евиденцију расхода</a:t>
            </a:r>
          </a:p>
          <a:p>
            <a:pPr lvl="1"/>
            <a:r>
              <a:rPr lang="sr-Cyrl-RS" dirty="0"/>
              <a:t>Сучељавање са приходима на основу „узрока и последица“</a:t>
            </a:r>
          </a:p>
          <a:p>
            <a:pPr lvl="1"/>
            <a:r>
              <a:rPr lang="sr-Cyrl-RS" dirty="0"/>
              <a:t>Расходи нису једнаки новчаним издацима</a:t>
            </a:r>
            <a:endParaRPr lang="en-GB" dirty="0"/>
          </a:p>
        </p:txBody>
      </p:sp>
    </p:spTree>
    <p:extLst>
      <p:ext uri="{BB962C8B-B14F-4D97-AF65-F5344CB8AC3E}">
        <p14:creationId xmlns:p14="http://schemas.microsoft.com/office/powerpoint/2010/main" val="408168615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2F0AA-0157-51D2-304D-64BCE7CF4758}"/>
              </a:ext>
            </a:extLst>
          </p:cNvPr>
          <p:cNvSpPr>
            <a:spLocks noGrp="1"/>
          </p:cNvSpPr>
          <p:nvPr>
            <p:ph type="title"/>
          </p:nvPr>
        </p:nvSpPr>
        <p:spPr/>
        <p:txBody>
          <a:bodyPr/>
          <a:lstStyle/>
          <a:p>
            <a:r>
              <a:rPr lang="sr-Cyrl-RS" dirty="0"/>
              <a:t>Биланс успеха у Плану реорганизације</a:t>
            </a:r>
            <a:endParaRPr lang="en-US" dirty="0"/>
          </a:p>
        </p:txBody>
      </p:sp>
      <p:sp>
        <p:nvSpPr>
          <p:cNvPr id="3" name="Content Placeholder 2">
            <a:extLst>
              <a:ext uri="{FF2B5EF4-FFF2-40B4-BE49-F238E27FC236}">
                <a16:creationId xmlns:a16="http://schemas.microsoft.com/office/drawing/2014/main" id="{A15FDF4D-A697-685D-EA38-3A329A1AE9D1}"/>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565A5567-8594-4DA9-9400-12A8399CEFDF}"/>
              </a:ext>
            </a:extLst>
          </p:cNvPr>
          <p:cNvPicPr>
            <a:picLocks noChangeAspect="1"/>
          </p:cNvPicPr>
          <p:nvPr/>
        </p:nvPicPr>
        <p:blipFill>
          <a:blip r:embed="rId3"/>
          <a:stretch>
            <a:fillRect/>
          </a:stretch>
        </p:blipFill>
        <p:spPr>
          <a:xfrm>
            <a:off x="2754602" y="1508864"/>
            <a:ext cx="6439822" cy="4984011"/>
          </a:xfrm>
          <a:prstGeom prst="rect">
            <a:avLst/>
          </a:prstGeom>
        </p:spPr>
      </p:pic>
    </p:spTree>
    <p:extLst>
      <p:ext uri="{BB962C8B-B14F-4D97-AF65-F5344CB8AC3E}">
        <p14:creationId xmlns:p14="http://schemas.microsoft.com/office/powerpoint/2010/main" val="321506593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D7ADE-DC26-4138-9C30-0E439A05233B}"/>
              </a:ext>
            </a:extLst>
          </p:cNvPr>
          <p:cNvSpPr>
            <a:spLocks noGrp="1"/>
          </p:cNvSpPr>
          <p:nvPr>
            <p:ph type="title"/>
          </p:nvPr>
        </p:nvSpPr>
        <p:spPr/>
        <p:txBody>
          <a:bodyPr/>
          <a:lstStyle/>
          <a:p>
            <a:r>
              <a:rPr lang="sr-Cyrl-RS" dirty="0"/>
              <a:t>Мерење пословног резултата</a:t>
            </a:r>
            <a:endParaRPr lang="en-GB" dirty="0"/>
          </a:p>
        </p:txBody>
      </p:sp>
      <p:sp>
        <p:nvSpPr>
          <p:cNvPr id="3" name="Content Placeholder 2">
            <a:extLst>
              <a:ext uri="{FF2B5EF4-FFF2-40B4-BE49-F238E27FC236}">
                <a16:creationId xmlns:a16="http://schemas.microsoft.com/office/drawing/2014/main" id="{F9B1187B-7483-42FA-913F-D861688F2102}"/>
              </a:ext>
            </a:extLst>
          </p:cNvPr>
          <p:cNvSpPr>
            <a:spLocks noGrp="1"/>
          </p:cNvSpPr>
          <p:nvPr>
            <p:ph idx="1"/>
          </p:nvPr>
        </p:nvSpPr>
        <p:spPr/>
        <p:txBody>
          <a:bodyPr/>
          <a:lstStyle/>
          <a:p>
            <a:r>
              <a:rPr lang="sr-Cyrl-RS" dirty="0"/>
              <a:t>Основни циљ сваког предузећа је да оствари позитиван резултат (добит)</a:t>
            </a:r>
          </a:p>
          <a:p>
            <a:pPr lvl="1"/>
            <a:r>
              <a:rPr lang="sr-Cyrl-RS" b="1" dirty="0"/>
              <a:t>Добит</a:t>
            </a:r>
            <a:r>
              <a:rPr lang="sr-Cyrl-RS" dirty="0"/>
              <a:t> представља повећање власничког капитала које је резултирало из профитабилног пословања предузећа</a:t>
            </a:r>
          </a:p>
          <a:p>
            <a:pPr lvl="1"/>
            <a:r>
              <a:rPr lang="sr-Cyrl-RS" dirty="0"/>
              <a:t>Супротно од добити, смањење власничког капитала које је резултирало из непрофитабилног пословања назива се </a:t>
            </a:r>
            <a:r>
              <a:rPr lang="sr-Cyrl-RS" b="1" dirty="0"/>
              <a:t>губитак</a:t>
            </a:r>
            <a:endParaRPr lang="en-GB" b="1" dirty="0"/>
          </a:p>
        </p:txBody>
      </p:sp>
    </p:spTree>
    <p:extLst>
      <p:ext uri="{BB962C8B-B14F-4D97-AF65-F5344CB8AC3E}">
        <p14:creationId xmlns:p14="http://schemas.microsoft.com/office/powerpoint/2010/main" val="41840074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FEDDED7F-23DF-454F-8E0D-FB8F327EBF3B}">
  <we:reference id="wa104379177" version="1.0.0.1" store="en-US" storeType="OMEX"/>
  <we:alternateReferences>
    <we:reference id="wa104379177" version="1.0.0.1" store="wa104379177"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Office Theme</Template>
  <TotalTime>12673</TotalTime>
  <Words>7831</Words>
  <Application>Microsoft Office PowerPoint</Application>
  <PresentationFormat>Widescreen</PresentationFormat>
  <Paragraphs>793</Paragraphs>
  <Slides>121</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121</vt:i4>
      </vt:variant>
    </vt:vector>
  </HeadingPairs>
  <TitlesOfParts>
    <vt:vector size="129" baseType="lpstr">
      <vt:lpstr>Arial</vt:lpstr>
      <vt:lpstr>Calibri</vt:lpstr>
      <vt:lpstr>Calibri Light</vt:lpstr>
      <vt:lpstr>Open Sans</vt:lpstr>
      <vt:lpstr>Times New Roman</vt:lpstr>
      <vt:lpstr>Verdana</vt:lpstr>
      <vt:lpstr>Wingdings</vt:lpstr>
      <vt:lpstr>Office Theme</vt:lpstr>
      <vt:lpstr>PowerPoint Presentation</vt:lpstr>
      <vt:lpstr>Циљ</vt:lpstr>
      <vt:lpstr>Садржај</vt:lpstr>
      <vt:lpstr>Финансијски извештаји и стечајни поступак</vt:lpstr>
      <vt:lpstr>Рачуноводство</vt:lpstr>
      <vt:lpstr>Књиговодство и рачуноводство</vt:lpstr>
      <vt:lpstr>Књиговодство</vt:lpstr>
      <vt:lpstr>PowerPoint Presentation</vt:lpstr>
      <vt:lpstr>Регулаторни оквир</vt:lpstr>
      <vt:lpstr>Закон о рачуноводству</vt:lpstr>
      <vt:lpstr>Професионална регулатива</vt:lpstr>
      <vt:lpstr>Интерна акта и правилници</vt:lpstr>
      <vt:lpstr>Међународни стандарди</vt:lpstr>
      <vt:lpstr>МРС и МСФИ</vt:lpstr>
      <vt:lpstr>МРС и МСФИ</vt:lpstr>
      <vt:lpstr>МСФИ за МСП</vt:lpstr>
      <vt:lpstr>Обавеза примене међународних стандарда</vt:lpstr>
      <vt:lpstr>Међународни стандарди ревизије (МСР)</vt:lpstr>
      <vt:lpstr>PowerPoint Presentation</vt:lpstr>
      <vt:lpstr>Рачуноводствена професија у РС</vt:lpstr>
      <vt:lpstr>Савез рачуновођа и ревизора Србије/IFAC</vt:lpstr>
      <vt:lpstr>Аспекти регулисања професије  Рачуновођа vs Стечајни управник 
</vt:lpstr>
      <vt:lpstr>Професионална звања</vt:lpstr>
      <vt:lpstr>PowerPoint Presentation</vt:lpstr>
      <vt:lpstr>Имовина предузећа</vt:lpstr>
      <vt:lpstr>Актива</vt:lpstr>
      <vt:lpstr>Пасива</vt:lpstr>
      <vt:lpstr>Пословне књиге</vt:lpstr>
      <vt:lpstr>Двојно књиговодство</vt:lpstr>
      <vt:lpstr>Главна књига</vt:lpstr>
      <vt:lpstr>Контни оквир</vt:lpstr>
      <vt:lpstr>Контни оквир</vt:lpstr>
      <vt:lpstr>Контне класе</vt:lpstr>
      <vt:lpstr>Контне класе</vt:lpstr>
      <vt:lpstr>Класа – група - рачун</vt:lpstr>
      <vt:lpstr>Рачуноводствени процес</vt:lpstr>
      <vt:lpstr>PowerPoint Presentation</vt:lpstr>
      <vt:lpstr>Рачуноводствена исправа</vt:lpstr>
      <vt:lpstr>Ревизија финансијских извештаја</vt:lpstr>
      <vt:lpstr>PowerPoint Presentation</vt:lpstr>
      <vt:lpstr>Рачуноводствена начела</vt:lpstr>
      <vt:lpstr>Начело опрезности:</vt:lpstr>
      <vt:lpstr>МРС и начело опрезности</vt:lpstr>
      <vt:lpstr>Начело усаглашености </vt:lpstr>
      <vt:lpstr>Начело пословне јединице</vt:lpstr>
      <vt:lpstr>Начело континуитета пословања</vt:lpstr>
      <vt:lpstr>Начело новчаног мерила</vt:lpstr>
      <vt:lpstr>Начело историјског (стварног) трошка</vt:lpstr>
      <vt:lpstr>Одступање од историјског трошка – фер вредност</vt:lpstr>
      <vt:lpstr>Нивои фер вредности</vt:lpstr>
      <vt:lpstr>Начело материјалности</vt:lpstr>
      <vt:lpstr>Начело обрачунске основе</vt:lpstr>
      <vt:lpstr>PowerPoint Presentation</vt:lpstr>
      <vt:lpstr>Финансијско извештавање</vt:lpstr>
      <vt:lpstr>Редовни финансијски извештаји</vt:lpstr>
      <vt:lpstr>PowerPoint Presentation</vt:lpstr>
      <vt:lpstr>Специјални биланси</vt:lpstr>
      <vt:lpstr>Консолидовани финансијски извештаји</vt:lpstr>
      <vt:lpstr>Корисници</vt:lpstr>
      <vt:lpstr>Биланси</vt:lpstr>
      <vt:lpstr>Биланс стања</vt:lpstr>
      <vt:lpstr>Формална обележја</vt:lpstr>
      <vt:lpstr>Биланс стања – појам, билансна равнотежа</vt:lpstr>
      <vt:lpstr>Књиговодствени аспект имовине </vt:lpstr>
      <vt:lpstr>Билансна равнотежа</vt:lpstr>
      <vt:lpstr>Билансна равнотежа</vt:lpstr>
      <vt:lpstr>Својства биланса стања</vt:lpstr>
      <vt:lpstr>Штафелна форма</vt:lpstr>
      <vt:lpstr>Образац</vt:lpstr>
      <vt:lpstr>Приказ и редослед позиција у билансу стања</vt:lpstr>
      <vt:lpstr>Редослед није исти у другим земљама</vt:lpstr>
      <vt:lpstr>Утицај пословних промена на Биланс стања </vt:lpstr>
      <vt:lpstr>Прва група промена</vt:lpstr>
      <vt:lpstr>Друга група промена</vt:lpstr>
      <vt:lpstr>Трећа и четврта група промена</vt:lpstr>
      <vt:lpstr>Дејство пословних промена на биланс стања</vt:lpstr>
      <vt:lpstr>Правила</vt:lpstr>
      <vt:lpstr>Дејство пословних промена на биланс стања</vt:lpstr>
      <vt:lpstr>Дејство пословних промена на биланс стања </vt:lpstr>
      <vt:lpstr>Дејство пословних промена на биланс стања </vt:lpstr>
      <vt:lpstr>Дејство пословних промена на биланс стања </vt:lpstr>
      <vt:lpstr>Дејство пословних промена на биланс стања </vt:lpstr>
      <vt:lpstr>Пример 1</vt:lpstr>
      <vt:lpstr>Пример 2</vt:lpstr>
      <vt:lpstr>PowerPoint Presentation</vt:lpstr>
      <vt:lpstr>Неке позиције у билансу  стања</vt:lpstr>
      <vt:lpstr>Пасивна временска разграничења</vt:lpstr>
      <vt:lpstr>Активна временска разграничења</vt:lpstr>
      <vt:lpstr>Амортизација</vt:lpstr>
      <vt:lpstr>Гудвил</vt:lpstr>
      <vt:lpstr>Сумњива и спорна потраживања</vt:lpstr>
      <vt:lpstr>Биланси стања у плану реорганизације</vt:lpstr>
      <vt:lpstr>PowerPoint Presentation</vt:lpstr>
      <vt:lpstr>Биланс успеха или рачун добити и губитка</vt:lpstr>
      <vt:lpstr>Биланс успеха</vt:lpstr>
      <vt:lpstr>Основне категорије -Финансијски резултат</vt:lpstr>
      <vt:lpstr>Основне категорије -Финансијски резултат</vt:lpstr>
      <vt:lpstr>Биланс успеха у Плану реорганизације</vt:lpstr>
      <vt:lpstr>Мерење пословног резултата</vt:lpstr>
      <vt:lpstr>Биланс успеха у Плану реорганизације (пројекције)</vt:lpstr>
      <vt:lpstr>Финансијски извештаји – Извештајо новчаним токовима</vt:lpstr>
      <vt:lpstr>Извештај о новчаним токовима</vt:lpstr>
      <vt:lpstr>Извештај о новчаним токовима</vt:lpstr>
      <vt:lpstr>Предности извештаја</vt:lpstr>
      <vt:lpstr>Напомене уз финансијске извештаје</vt:lpstr>
      <vt:lpstr>Напомене</vt:lpstr>
      <vt:lpstr>Финансијски извештаји – извештај о променама накапиталу</vt:lpstr>
      <vt:lpstr>PowerPoint Presentation</vt:lpstr>
      <vt:lpstr>Ревизија</vt:lpstr>
      <vt:lpstr>Исход ревизије</vt:lpstr>
      <vt:lpstr>Ревизорско мишљење</vt:lpstr>
      <vt:lpstr>Ревизорско мишљење</vt:lpstr>
      <vt:lpstr>Ревизорско мишљење</vt:lpstr>
      <vt:lpstr>Пример</vt:lpstr>
      <vt:lpstr>PowerPoint Presentation</vt:lpstr>
      <vt:lpstr>Креативно рачуноводство</vt:lpstr>
      <vt:lpstr>Креативно рачуноводство</vt:lpstr>
      <vt:lpstr>Технике креативног рачуноводства</vt:lpstr>
      <vt:lpstr>Агрокор</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Рачуноводство за правнике</dc:title>
  <dc:creator>Branko Radulovic</dc:creator>
  <cp:lastModifiedBy>Branka Vesovic</cp:lastModifiedBy>
  <cp:revision>27</cp:revision>
  <dcterms:created xsi:type="dcterms:W3CDTF">2020-03-07T00:02:33Z</dcterms:created>
  <dcterms:modified xsi:type="dcterms:W3CDTF">2024-12-17T10:38:35Z</dcterms:modified>
</cp:coreProperties>
</file>